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60" r:id="rId11"/>
    <p:sldId id="270" r:id="rId12"/>
    <p:sldId id="271" r:id="rId13"/>
    <p:sldId id="272" r:id="rId14"/>
    <p:sldId id="273" r:id="rId15"/>
    <p:sldId id="274" r:id="rId16"/>
    <p:sldId id="294" r:id="rId17"/>
    <p:sldId id="295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96" r:id="rId27"/>
    <p:sldId id="298" r:id="rId28"/>
    <p:sldId id="299" r:id="rId29"/>
    <p:sldId id="300" r:id="rId30"/>
    <p:sldId id="284" r:id="rId31"/>
    <p:sldId id="293" r:id="rId32"/>
    <p:sldId id="290" r:id="rId33"/>
    <p:sldId id="291" r:id="rId34"/>
    <p:sldId id="292" r:id="rId35"/>
    <p:sldId id="285" r:id="rId36"/>
    <p:sldId id="286" r:id="rId37"/>
    <p:sldId id="287" r:id="rId38"/>
    <p:sldId id="288" r:id="rId39"/>
    <p:sldId id="289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6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" y="0"/>
            <a:ext cx="12182376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28577" y="1537032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 слайда</a:t>
            </a:r>
            <a:endParaRPr lang="ru-RU" sz="4800" b="1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577" y="3924632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ru-RU" sz="1800" smtClean="0">
                <a:solidFill>
                  <a:srgbClr val="CC2628"/>
                </a:solidFill>
              </a:rPr>
              <a:t>Образец подзаголовка</a:t>
            </a:r>
            <a:endParaRPr lang="ru-RU" sz="1800" dirty="0">
              <a:solidFill>
                <a:srgbClr val="CC26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928577" y="558039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Дополнительная информация</a:t>
            </a:r>
            <a:endParaRPr lang="ru-RU" sz="1400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53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2376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38200" y="15247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195091"/>
                </a:solidFill>
              </a:rPr>
              <a:t>Образец заголовка</a:t>
            </a:r>
            <a:endParaRPr lang="ru-RU" sz="3600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838200" y="1478037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smtClean="0">
                <a:solidFill>
                  <a:srgbClr val="195091"/>
                </a:solidFill>
              </a:rPr>
              <a:t>Образец текста</a:t>
            </a:r>
          </a:p>
          <a:p>
            <a:pPr marL="0" lvl="1" indent="0">
              <a:buNone/>
            </a:pPr>
            <a:r>
              <a:rPr lang="ru-RU" sz="1600" smtClean="0">
                <a:solidFill>
                  <a:srgbClr val="195091"/>
                </a:solidFill>
              </a:rPr>
              <a:t>Второй уровень</a:t>
            </a:r>
          </a:p>
          <a:p>
            <a:pPr marL="0" lvl="2" indent="0">
              <a:buNone/>
            </a:pPr>
            <a:r>
              <a:rPr lang="ru-RU" sz="1600" smtClean="0">
                <a:solidFill>
                  <a:srgbClr val="195091"/>
                </a:solidFill>
              </a:rPr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2212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" y="0"/>
            <a:ext cx="12182376" cy="6858000"/>
          </a:xfrm>
          <a:prstGeom prst="rect">
            <a:avLst/>
          </a:prstGeom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838200" y="489099"/>
            <a:ext cx="10515600" cy="53402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smtClean="0">
                <a:solidFill>
                  <a:srgbClr val="195091"/>
                </a:solidFill>
              </a:rPr>
              <a:t>Образец текста</a:t>
            </a:r>
          </a:p>
          <a:p>
            <a:pPr marL="0" lvl="1" indent="0">
              <a:buNone/>
            </a:pPr>
            <a:r>
              <a:rPr lang="ru-RU" sz="1600" smtClean="0">
                <a:solidFill>
                  <a:srgbClr val="195091"/>
                </a:solidFill>
              </a:rPr>
              <a:t>Второй уровень</a:t>
            </a:r>
          </a:p>
          <a:p>
            <a:pPr marL="0" lvl="2" indent="0">
              <a:buNone/>
            </a:pPr>
            <a:r>
              <a:rPr lang="ru-RU" sz="1600" smtClean="0">
                <a:solidFill>
                  <a:srgbClr val="195091"/>
                </a:solidFill>
              </a:rPr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5954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" y="0"/>
            <a:ext cx="12182376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928577" y="1537032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 слайда</a:t>
            </a:r>
            <a:endParaRPr lang="ru-RU" sz="4800" b="1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928577" y="3924632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smtClean="0">
                <a:solidFill>
                  <a:srgbClr val="CC26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Подзаголовок слайда</a:t>
            </a:r>
            <a:endParaRPr lang="ru-RU" sz="1800" dirty="0">
              <a:solidFill>
                <a:srgbClr val="CC26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928577" y="558039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Дополнительная информация</a:t>
            </a:r>
            <a:endParaRPr lang="ru-RU" sz="1400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73;&#1077;&#1079;&#1086;&#1087;&#1072;&#1089;&#1085;&#1086;&#1089;&#1090;&#1100;&#1076;&#1077;&#1090;&#1080;.&#1088;&#1092;/" TargetMode="External"/><Relationship Id="rId2" Type="http://schemas.openxmlformats.org/officeDocument/2006/relationships/hyperlink" Target="https://&#1090;&#1088;&#1072;&#1074;&#1083;&#1080;&#1085;&#1077;&#1090;.&#1088;&#1092;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ullying.shkolamoskva.ru/" TargetMode="External"/><Relationship Id="rId5" Type="http://schemas.openxmlformats.org/officeDocument/2006/relationships/hyperlink" Target="https://kiberbulling.net/" TargetMode="External"/><Relationship Id="rId4" Type="http://schemas.openxmlformats.org/officeDocument/2006/relationships/hyperlink" Target="https://mobbingu.net/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/>
              <a:t>Методический семинар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«Профилактика </a:t>
            </a:r>
            <a:r>
              <a:rPr lang="ru-RU" sz="4800" b="1" dirty="0" err="1" smtClean="0"/>
              <a:t>бул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линга</a:t>
            </a:r>
            <a:r>
              <a:rPr lang="ru-RU" sz="4800" b="1" dirty="0" smtClean="0"/>
              <a:t> </a:t>
            </a:r>
            <a:r>
              <a:rPr lang="ru-RU" sz="4800" b="1" dirty="0"/>
              <a:t>в образовательной среде</a:t>
            </a:r>
            <a:r>
              <a:rPr lang="ru-RU" sz="4800" b="1" dirty="0" smtClean="0"/>
              <a:t>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spc="-1" dirty="0">
                <a:solidFill>
                  <a:srgbClr val="000000"/>
                </a:solidFill>
                <a:latin typeface="Georgia"/>
              </a:rPr>
              <a:t>Скоробогатова Юлия Валерьевна</a:t>
            </a:r>
            <a:r>
              <a:rPr lang="ru-RU" spc="-1" dirty="0">
                <a:solidFill>
                  <a:srgbClr val="000000"/>
                </a:solidFill>
                <a:latin typeface="Georgia"/>
              </a:rPr>
              <a:t>,</a:t>
            </a:r>
            <a:endParaRPr lang="ru-RU" spc="-1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pc="-1" dirty="0">
                <a:solidFill>
                  <a:srgbClr val="000000"/>
                </a:solidFill>
                <a:latin typeface="Georgia"/>
              </a:rPr>
              <a:t>кандидат педагогических </a:t>
            </a:r>
            <a:r>
              <a:rPr lang="ru-RU" spc="-1" dirty="0" smtClean="0">
                <a:solidFill>
                  <a:srgbClr val="000000"/>
                </a:solidFill>
                <a:latin typeface="Georgia"/>
              </a:rPr>
              <a:t>наук,</a:t>
            </a:r>
            <a:endParaRPr lang="ru-RU" spc="-1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pc="-1" dirty="0">
                <a:solidFill>
                  <a:srgbClr val="000000"/>
                </a:solidFill>
                <a:latin typeface="Georgia"/>
              </a:rPr>
              <a:t>доцент  кафедры психологии  и педагогики дошкольного и начального образования НТГСПИ (ф) </a:t>
            </a:r>
            <a:r>
              <a:rPr lang="ru-RU" spc="-1" dirty="0" smtClean="0">
                <a:solidFill>
                  <a:srgbClr val="000000"/>
                </a:solidFill>
                <a:latin typeface="Georgia"/>
              </a:rPr>
              <a:t>РГППУ</a:t>
            </a:r>
            <a:endParaRPr lang="ru-RU" spc="-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16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ysClr val="windowText" lastClr="000000"/>
                </a:solidFill>
              </a:rPr>
              <a:t>Для </a:t>
            </a:r>
            <a:r>
              <a:rPr lang="ru-RU" dirty="0" err="1">
                <a:solidFill>
                  <a:sysClr val="windowText" lastClr="000000"/>
                </a:solidFill>
              </a:rPr>
              <a:t>буллинга</a:t>
            </a:r>
            <a:r>
              <a:rPr lang="ru-RU" dirty="0">
                <a:solidFill>
                  <a:sysClr val="windowText" lastClr="000000"/>
                </a:solidFill>
              </a:rPr>
              <a:t> характерно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Агрессивное и негативное поведение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Регулярность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Неравные силы участников </a:t>
            </a:r>
            <a:r>
              <a:rPr lang="ru-RU" altLang="ru-RU" sz="3600" dirty="0" err="1">
                <a:solidFill>
                  <a:srgbClr val="000000"/>
                </a:solidFill>
              </a:rPr>
              <a:t>буллинга</a:t>
            </a:r>
            <a:endParaRPr lang="ru-RU" altLang="ru-RU" sz="3600" dirty="0">
              <a:solidFill>
                <a:srgbClr val="000000"/>
              </a:solidFill>
            </a:endParaRP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Умышленный характер действий агрессора</a:t>
            </a:r>
          </a:p>
          <a:p>
            <a:endParaRPr lang="ru-RU" dirty="0"/>
          </a:p>
        </p:txBody>
      </p:sp>
      <p:pic>
        <p:nvPicPr>
          <p:cNvPr id="4" name="Picture 2" descr="Картинки по запросу булли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4" y="2390776"/>
            <a:ext cx="1885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13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ysClr val="windowText" lastClr="000000"/>
                </a:solidFill>
              </a:rPr>
              <a:t>Виды </a:t>
            </a:r>
            <a:r>
              <a:rPr lang="ru-RU" b="1" dirty="0" err="1">
                <a:solidFill>
                  <a:sysClr val="windowText" lastClr="000000"/>
                </a:solidFill>
              </a:rPr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эмоциональное насилие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физическое насилие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сексуальное насилие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v"/>
            </a:pPr>
            <a:r>
              <a:rPr lang="ru-RU" altLang="ru-RU" sz="3600" dirty="0">
                <a:solidFill>
                  <a:srgbClr val="000000"/>
                </a:solidFill>
              </a:rPr>
              <a:t>экономическое насилие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v"/>
            </a:pPr>
            <a:r>
              <a:rPr lang="ru-RU" altLang="ru-RU" sz="3600" dirty="0" err="1">
                <a:solidFill>
                  <a:srgbClr val="000000"/>
                </a:solidFill>
              </a:rPr>
              <a:t>кибербуллинг</a:t>
            </a:r>
            <a:endParaRPr lang="ru-RU" altLang="ru-RU" sz="36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Картинки по запросу булли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1412776"/>
            <a:ext cx="30384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83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75"/>
            <a:ext cx="10515600" cy="828254"/>
          </a:xfrm>
        </p:spPr>
        <p:txBody>
          <a:bodyPr/>
          <a:lstStyle/>
          <a:p>
            <a:r>
              <a:rPr lang="ru-RU" altLang="ru-RU" b="1" dirty="0">
                <a:solidFill>
                  <a:srgbClr val="000000"/>
                </a:solidFill>
              </a:rPr>
              <a:t>Причины </a:t>
            </a:r>
            <a:r>
              <a:rPr lang="ru-RU" altLang="ru-RU" b="1" dirty="0" err="1">
                <a:solidFill>
                  <a:srgbClr val="000000"/>
                </a:solidFill>
              </a:rPr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10515600" cy="511256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altLang="ru-RU" i="1" dirty="0">
                <a:solidFill>
                  <a:srgbClr val="000000"/>
                </a:solidFill>
              </a:rPr>
              <a:t>Персональный фактор </a:t>
            </a:r>
            <a:r>
              <a:rPr lang="ru-RU" altLang="ru-RU" dirty="0">
                <a:solidFill>
                  <a:srgbClr val="000000"/>
                </a:solidFill>
              </a:rPr>
              <a:t>(низкий уровень воспитания, неадекватная заниженная самооценка, высокая импульсивность, злоупотребление алкогольными и наркотическими веществами, долговременное проигрывание в компьютерные игры, недостаточное чувство самосохранения</a:t>
            </a:r>
          </a:p>
          <a:p>
            <a:pPr marL="0" indent="0">
              <a:spcBef>
                <a:spcPct val="0"/>
              </a:spcBef>
              <a:buNone/>
            </a:pPr>
            <a:endParaRPr lang="ru-RU" altLang="ru-RU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altLang="ru-RU" i="1" dirty="0">
                <a:solidFill>
                  <a:srgbClr val="000000"/>
                </a:solidFill>
              </a:rPr>
              <a:t>Поведенческий фактор </a:t>
            </a:r>
            <a:r>
              <a:rPr lang="ru-RU" altLang="ru-RU" dirty="0">
                <a:solidFill>
                  <a:srgbClr val="000000"/>
                </a:solidFill>
              </a:rPr>
              <a:t>(поведение, создающее неудобство для окружающих, вандализм, время, проведенном без цели, непосещение школы, низкая успеваемость по предметам, раннее вступлении в половую жизнь, ранняя судимость).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dirty="0">
                <a:solidFill>
                  <a:srgbClr val="000000"/>
                </a:solidFill>
              </a:rPr>
              <a:t>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i="1" dirty="0">
                <a:solidFill>
                  <a:srgbClr val="000000"/>
                </a:solidFill>
              </a:rPr>
              <a:t>Социальный фактор </a:t>
            </a:r>
            <a:r>
              <a:rPr lang="ru-RU" altLang="ru-RU" dirty="0">
                <a:solidFill>
                  <a:srgbClr val="000000"/>
                </a:solidFill>
              </a:rPr>
              <a:t>(культ насилия в обществе, влияние телепередач и Интернета, низкий социально-экономический статус семьи, смена опекунов, насилие в семье, наличие друзей с </a:t>
            </a:r>
            <a:r>
              <a:rPr lang="ru-RU" altLang="ru-RU" dirty="0" err="1">
                <a:solidFill>
                  <a:srgbClr val="000000"/>
                </a:solidFill>
              </a:rPr>
              <a:t>девиантным</a:t>
            </a:r>
            <a:r>
              <a:rPr lang="ru-RU" altLang="ru-RU" dirty="0">
                <a:solidFill>
                  <a:srgbClr val="000000"/>
                </a:solidFill>
              </a:rPr>
              <a:t> поведением)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ysClr val="windowText" lastClr="000000"/>
                </a:solidFill>
              </a:rPr>
              <a:t>Последствия </a:t>
            </a:r>
            <a:r>
              <a:rPr lang="ru-RU" b="1" dirty="0" err="1">
                <a:solidFill>
                  <a:sysClr val="windowText" lastClr="000000"/>
                </a:solidFill>
              </a:rPr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11018440" cy="5661248"/>
          </a:xfrm>
        </p:spPr>
        <p:txBody>
          <a:bodyPr/>
          <a:lstStyle/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посттравматические стрессовые расстройства, 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ухудшение коммуникации, 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расстройство адаптации,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 ухудшение психического и физического здоровья, 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негативные трансформации личности, 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криминализация поведения</a:t>
            </a:r>
          </a:p>
          <a:p>
            <a:endParaRPr lang="ru-RU" dirty="0"/>
          </a:p>
        </p:txBody>
      </p:sp>
      <p:pic>
        <p:nvPicPr>
          <p:cNvPr id="4" name="Picture 2" descr="Картинки по запросу буллинг последств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4293096"/>
            <a:ext cx="3779838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2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Оценка распространенности </a:t>
            </a:r>
            <a:r>
              <a:rPr lang="ru-RU" dirty="0" err="1" smtClean="0"/>
              <a:t>буллинга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sz="3200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 sz="3600" dirty="0">
                <a:solidFill>
                  <a:sysClr val="windowText" lastClr="000000"/>
                </a:solidFill>
              </a:rPr>
              <a:t>Оценки распространенности школьной травли очень сильно разнятся в зависимости от </a:t>
            </a:r>
            <a:r>
              <a:rPr lang="ru-RU" sz="3600" dirty="0" err="1">
                <a:solidFill>
                  <a:sysClr val="windowText" lastClr="000000"/>
                </a:solidFill>
              </a:rPr>
              <a:t>операционализации</a:t>
            </a:r>
            <a:r>
              <a:rPr lang="ru-RU" sz="3600" dirty="0">
                <a:solidFill>
                  <a:sysClr val="windowText" lastClr="000000"/>
                </a:solidFill>
              </a:rPr>
              <a:t> понятия и использованных методик измерения.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1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ysClr val="windowText" lastClr="000000"/>
                </a:solidFill>
                <a:cs typeface="Times New Roman" panose="02020603050405020304" pitchFamily="18" charset="0"/>
              </a:rPr>
              <a:t>СТАТИСТИКА 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1124744"/>
            <a:ext cx="11018440" cy="5400600"/>
          </a:xfrm>
        </p:spPr>
        <p:txBody>
          <a:bodyPr>
            <a:normAutofit/>
          </a:bodyPr>
          <a:lstStyle/>
          <a:p>
            <a:pPr marL="252000">
              <a:spcBef>
                <a:spcPts val="600"/>
              </a:spcBef>
              <a:defRPr/>
            </a:pPr>
            <a:r>
              <a:rPr lang="ru-RU" sz="3200" dirty="0"/>
              <a:t>Опубликованные данные по разным странам свидетельствуют, что от 6 до 35% учащихся являются участниками </a:t>
            </a:r>
            <a:r>
              <a:rPr lang="ru-RU" sz="3200" dirty="0" err="1"/>
              <a:t>буллинга</a:t>
            </a:r>
            <a:r>
              <a:rPr lang="ru-RU" sz="3200" dirty="0"/>
              <a:t>. </a:t>
            </a:r>
          </a:p>
          <a:p>
            <a:pPr marL="252000">
              <a:spcBef>
                <a:spcPts val="600"/>
              </a:spcBef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На данный момент большинство работ указывают на то, что примерно 20-25 % молодых людей вовлечены в </a:t>
            </a:r>
            <a:r>
              <a:rPr lang="ru-RU" sz="3200" dirty="0" err="1">
                <a:solidFill>
                  <a:sysClr val="windowText" lastClr="000000"/>
                </a:solidFill>
              </a:rPr>
              <a:t>буллинг</a:t>
            </a:r>
            <a:r>
              <a:rPr lang="ru-RU" sz="3200" dirty="0">
                <a:solidFill>
                  <a:sysClr val="windowText" lastClr="000000"/>
                </a:solidFill>
              </a:rPr>
              <a:t> в качестве агрессоров, жертв или выступают в обеих ролях.</a:t>
            </a:r>
          </a:p>
          <a:p>
            <a:pPr marL="252000">
              <a:spcBef>
                <a:spcPts val="600"/>
              </a:spcBef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В недавнем исследовании зарубежными авторами (2017 год) распространенности </a:t>
            </a:r>
            <a:r>
              <a:rPr lang="ru-RU" sz="3200" dirty="0" err="1">
                <a:solidFill>
                  <a:sysClr val="windowText" lastClr="000000"/>
                </a:solidFill>
              </a:rPr>
              <a:t>буллинга</a:t>
            </a:r>
            <a:r>
              <a:rPr lang="ru-RU" sz="3200" dirty="0">
                <a:solidFill>
                  <a:sysClr val="windowText" lastClr="000000"/>
                </a:solidFill>
              </a:rPr>
              <a:t> и </a:t>
            </a:r>
            <a:r>
              <a:rPr lang="ru-RU" sz="3200" dirty="0" err="1">
                <a:solidFill>
                  <a:sysClr val="windowText" lastClr="000000"/>
                </a:solidFill>
              </a:rPr>
              <a:t>кибербуллинга</a:t>
            </a:r>
            <a:r>
              <a:rPr lang="ru-RU" sz="3200" dirty="0">
                <a:solidFill>
                  <a:sysClr val="windowText" lastClr="000000"/>
                </a:solidFill>
              </a:rPr>
              <a:t> среди подростков (в возрасте от 12 до 18 лет), получены данные о 35 % случаях вовлечения в традиционный </a:t>
            </a:r>
            <a:r>
              <a:rPr lang="ru-RU" sz="3200" dirty="0" err="1">
                <a:solidFill>
                  <a:sysClr val="windowText" lastClr="000000"/>
                </a:solidFill>
              </a:rPr>
              <a:t>буллинг</a:t>
            </a:r>
            <a:r>
              <a:rPr lang="ru-RU" sz="3200" dirty="0">
                <a:solidFill>
                  <a:sysClr val="windowText" lastClr="000000"/>
                </a:solidFill>
              </a:rPr>
              <a:t> (как в качестве </a:t>
            </a:r>
            <a:r>
              <a:rPr lang="ru-RU" sz="3200" dirty="0" err="1">
                <a:solidFill>
                  <a:sysClr val="windowText" lastClr="000000"/>
                </a:solidFill>
              </a:rPr>
              <a:t>булли</a:t>
            </a:r>
            <a:r>
              <a:rPr lang="ru-RU" sz="3200" dirty="0">
                <a:solidFill>
                  <a:sysClr val="windowText" lastClr="000000"/>
                </a:solidFill>
              </a:rPr>
              <a:t>, т. е. лица, инициирующего  травлю, так и жертв), и о 15 % — вовлечения в </a:t>
            </a:r>
            <a:r>
              <a:rPr lang="ru-RU" sz="3200" dirty="0" err="1">
                <a:solidFill>
                  <a:sysClr val="windowText" lastClr="000000"/>
                </a:solidFill>
              </a:rPr>
              <a:t>кибербуллинг</a:t>
            </a:r>
            <a:r>
              <a:rPr lang="ru-RU" sz="3200" dirty="0" smtClean="0">
                <a:solidFill>
                  <a:sysClr val="windowText" lastClr="000000"/>
                </a:solidFill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374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Кибербуллинг</a:t>
            </a:r>
            <a:r>
              <a:rPr lang="ru-RU" dirty="0" smtClean="0"/>
              <a:t> в образовательной среде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1196752"/>
            <a:ext cx="11018440" cy="53285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«VK Образование» и «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опросили 815 педагогов и 1050 школьников, зарегистрированных на платформе «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24% опрошенных школьников встречаются с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кибербуллингом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каждый раз, когда с кем-то ссорятся. 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отметили, что им регулярно пишут обидные вещи без видимой причины, а 4% сказали, что их постоянно травят и онлайн, и в жизни. 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сталкивались с травлей в интернете пару раз.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92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Кибербуллинг</a:t>
            </a:r>
            <a:r>
              <a:rPr lang="ru-RU" dirty="0" smtClean="0"/>
              <a:t> в образовательной среде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1196752"/>
            <a:ext cx="11018440" cy="532859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50% школьников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рассказать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родным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том, что их травят в интернете, 13% — учителю, 11% — друзьям, а четверть не собирается делиться переживаниями по поводу травли ни с кем.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28% считают, что для защиты от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кибербуллинга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нужно закрыть свои страницы в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заблокировать обидчиков. Ровно столько же уверены, что добавлять в друзья в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нужно только знакомых. 13% полагают, что надо обратиться за советом по этому вопросу к одноклассникам, 11% готовы искать помощи у психолога или учителя.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педагог не знает, как противостоять травле в интернете, столько же не знакомы с этим явлением. 9% считают это не проблемой, а обычным делом в Сети.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50% педагогов уверены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их ученики не встречались с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кибербуллингом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24% полагают, что у их учеников был такой опыт: половине из них удалось пресечь травлю, столько же ответили, что агрессию в отношении ребенка не всегда удается остановить.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9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8760"/>
            <a:ext cx="10515600" cy="4560615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altLang="ru-RU" sz="3600" dirty="0" smtClean="0"/>
              <a:t>Изучение </a:t>
            </a:r>
            <a:r>
              <a:rPr lang="ru-RU" altLang="ru-RU" sz="3600" dirty="0"/>
              <a:t>ролевой структуры подросткового </a:t>
            </a:r>
            <a:r>
              <a:rPr lang="ru-RU" altLang="ru-RU" sz="3600" dirty="0" err="1"/>
              <a:t>буллинга</a:t>
            </a:r>
            <a:r>
              <a:rPr lang="ru-RU" altLang="ru-RU" sz="3600" dirty="0"/>
              <a:t> и индивидуальных и личностных характеристик его участников.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2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ysClr val="windowText" lastClr="000000"/>
                </a:solidFill>
              </a:rPr>
              <a:t>Ролевые позиции в </a:t>
            </a:r>
            <a:r>
              <a:rPr lang="ru-RU" b="1" dirty="0" err="1">
                <a:solidFill>
                  <a:sysClr val="windowText" lastClr="000000"/>
                </a:solidFill>
              </a:rPr>
              <a:t>буллинге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ru-RU" sz="3600" dirty="0" err="1">
                <a:solidFill>
                  <a:sysClr val="windowText" lastClr="000000"/>
                </a:solidFill>
              </a:rPr>
              <a:t>Булли</a:t>
            </a:r>
            <a:r>
              <a:rPr lang="ru-RU" sz="3600" dirty="0">
                <a:solidFill>
                  <a:sysClr val="windowText" lastClr="000000"/>
                </a:solidFill>
              </a:rPr>
              <a:t> (агрессор)</a:t>
            </a:r>
          </a:p>
          <a:p>
            <a:pPr marL="285750" indent="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ysClr val="windowText" lastClr="000000"/>
                </a:solidFill>
              </a:rPr>
              <a:t>Жертва</a:t>
            </a:r>
          </a:p>
          <a:p>
            <a:pPr marL="285750" indent="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ysClr val="windowText" lastClr="000000"/>
                </a:solidFill>
              </a:rPr>
              <a:t>Свидетель (наблюдатель)</a:t>
            </a:r>
          </a:p>
          <a:p>
            <a:pPr marL="285750" indent="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ysClr val="windowText" lastClr="000000"/>
                </a:solidFill>
              </a:rPr>
              <a:t>«Жертвы-обидчики»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31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мероприятия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392" y="1196752"/>
            <a:ext cx="10729192" cy="475252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среде как социально-психологическое явление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Скоробогатова Юлия Валерьевна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кандидат педагогических наук, доцент кафедры психологии и педагогики дошкольного и начального образования, факультет психолого-педагогического образования, Нижнетагильский государственный социально-педагогический институт (филиал) ФГАОУ ВО «Российский государственный профессионально-педагогический университет»</a:t>
            </a:r>
          </a:p>
          <a:p>
            <a:pPr marL="0" indent="0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Психологически безопасная образовательная среда как условие формирования психологического здоровья подростков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Куценок</a:t>
            </a:r>
            <a:r>
              <a:rPr lang="ru-RU" sz="4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Роман Геннадьевич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педагог-психолог МАОУ Политехническая гимназия, магистрант 3 курса факультета психолого-педагогического образования, Нижнетагильский государственный социально-педагогический институт (филиал) ФГАОУ ВО «Российский государственный профессионально-педагогический университет»</a:t>
            </a:r>
          </a:p>
          <a:p>
            <a:pPr marL="0" indent="0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Проблема школьной травли: опыт и перспективы работы «Муниципального ресурсного центра по повышению качества профилактики деструктивных форм поведения школьников» 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Юрлова Наталья Валерьевна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педагог-психолог высшей квалификационной категории муниципальной службы практической психологии МБОУ СОШ «Центр образования №1», руководитель Ресурсного центра, ГМО педагогов-психологов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0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52475"/>
            <a:ext cx="10515600" cy="97227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Изучение влияния семьи и </a:t>
            </a:r>
            <a:r>
              <a:rPr lang="ru-RU" sz="3600" dirty="0" smtClean="0"/>
              <a:t>школы </a:t>
            </a:r>
            <a:r>
              <a:rPr lang="ru-RU" sz="3600" dirty="0"/>
              <a:t>на подростковый </a:t>
            </a:r>
            <a:r>
              <a:rPr lang="ru-RU" sz="3600" dirty="0" err="1" smtClean="0"/>
              <a:t>буллинг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00" y="1196752"/>
            <a:ext cx="11017224" cy="54006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solidFill>
                  <a:sysClr val="windowText" lastClr="000000"/>
                </a:solidFill>
                <a:cs typeface="Times New Roman" panose="02020603050405020304" pitchFamily="18" charset="0"/>
              </a:rPr>
              <a:t>Исследование факторов, влияющих на вовлеченность в </a:t>
            </a:r>
            <a:r>
              <a:rPr lang="ru-RU" sz="3200" b="1" dirty="0" err="1" smtClean="0">
                <a:solidFill>
                  <a:sysClr val="windowText" lastClr="000000"/>
                </a:solidFill>
                <a:cs typeface="Times New Roman" panose="02020603050405020304" pitchFamily="18" charset="0"/>
              </a:rPr>
              <a:t>буллинг</a:t>
            </a:r>
            <a:endParaRPr lang="ru-RU" sz="3200" b="1" dirty="0" smtClean="0">
              <a:solidFill>
                <a:sysClr val="windowText" lastClr="000000"/>
              </a:solidFill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социально-экономический статус семьи</a:t>
            </a: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состав семьи</a:t>
            </a: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место проживания</a:t>
            </a: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наличие </a:t>
            </a:r>
            <a:r>
              <a:rPr lang="ru-RU" sz="3200" dirty="0" err="1">
                <a:solidFill>
                  <a:sysClr val="windowText" lastClr="000000"/>
                </a:solidFill>
              </a:rPr>
              <a:t>сиблингов</a:t>
            </a:r>
            <a:endParaRPr lang="ru-RU" sz="3200" dirty="0">
              <a:solidFill>
                <a:sysClr val="windowText" lastClr="000000"/>
              </a:solidFill>
            </a:endParaRP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влияние личностных качеств (</a:t>
            </a:r>
            <a:r>
              <a:rPr lang="ru-RU" sz="3200" dirty="0" err="1">
                <a:solidFill>
                  <a:sysClr val="windowText" lastClr="000000"/>
                </a:solidFill>
              </a:rPr>
              <a:t>виктимность</a:t>
            </a:r>
            <a:r>
              <a:rPr lang="ru-RU" sz="3200" dirty="0">
                <a:solidFill>
                  <a:sysClr val="windowText" lastClr="000000"/>
                </a:solidFill>
              </a:rPr>
              <a:t>, враждебность, агрессивность, чувство одиночества, тревожность</a:t>
            </a: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>
                <a:solidFill>
                  <a:sysClr val="windowText" lastClr="000000"/>
                </a:solidFill>
              </a:rPr>
              <a:t>возрастной период (младший школьный </a:t>
            </a:r>
            <a:r>
              <a:rPr lang="ru-RU" sz="3200" dirty="0"/>
              <a:t>возраста, подростки, юношеский возраст)</a:t>
            </a: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3200" dirty="0"/>
              <a:t>общешкольный </a:t>
            </a:r>
            <a:r>
              <a:rPr lang="ru-RU" sz="3200" dirty="0" smtClean="0"/>
              <a:t>климат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4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376" y="1124744"/>
            <a:ext cx="10945216" cy="470463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altLang="ru-RU" dirty="0"/>
              <a:t>Семья, как фактор противостояния школьному </a:t>
            </a:r>
            <a:r>
              <a:rPr lang="ru-RU" altLang="ru-RU" dirty="0" err="1"/>
              <a:t>буллингу</a:t>
            </a:r>
            <a:r>
              <a:rPr lang="ru-RU" altLang="ru-RU" dirty="0"/>
              <a:t>, изучается в контексте анализа системы отношений между ее членами, последовательности наказаний и в целом системы воспитания или ее отсутствия, отношения к насилию, принятых в семье способов разрешения конфликтов. </a:t>
            </a:r>
          </a:p>
          <a:p>
            <a:pPr marL="0" indent="0" algn="just">
              <a:lnSpc>
                <a:spcPct val="120000"/>
              </a:lnSpc>
              <a:spcBef>
                <a:spcPts val="300"/>
              </a:spcBef>
              <a:buNone/>
            </a:pPr>
            <a:endParaRPr lang="ru-RU" altLang="ru-RU" sz="1050" dirty="0" smtClean="0"/>
          </a:p>
          <a:p>
            <a:pPr marL="0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altLang="ru-RU" dirty="0" smtClean="0"/>
              <a:t>Факторами </a:t>
            </a:r>
            <a:r>
              <a:rPr lang="ru-RU" altLang="ru-RU" dirty="0" err="1"/>
              <a:t>буллинга</a:t>
            </a:r>
            <a:r>
              <a:rPr lang="ru-RU" altLang="ru-RU" dirty="0"/>
              <a:t> выступают </a:t>
            </a:r>
            <a:r>
              <a:rPr lang="ru-RU" altLang="ru-RU" b="1" dirty="0"/>
              <a:t>формальный родительский контроль </a:t>
            </a:r>
            <a:r>
              <a:rPr lang="ru-RU" altLang="ru-RU" dirty="0"/>
              <a:t>и </a:t>
            </a:r>
            <a:r>
              <a:rPr lang="ru-RU" altLang="ru-RU" b="1" dirty="0"/>
              <a:t>критика детей, запрет на проявление эмоций и слабости</a:t>
            </a:r>
            <a:r>
              <a:rPr lang="ru-RU" altLang="ru-RU" dirty="0"/>
              <a:t>. </a:t>
            </a:r>
          </a:p>
          <a:p>
            <a:pPr marL="0" indent="0" algn="just">
              <a:lnSpc>
                <a:spcPct val="120000"/>
              </a:lnSpc>
              <a:spcBef>
                <a:spcPts val="300"/>
              </a:spcBef>
              <a:buNone/>
            </a:pPr>
            <a:endParaRPr lang="ru-RU" altLang="ru-RU" sz="1050" dirty="0" smtClean="0"/>
          </a:p>
          <a:p>
            <a:pPr marL="0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altLang="ru-RU" dirty="0" smtClean="0"/>
              <a:t>В </a:t>
            </a:r>
            <a:r>
              <a:rPr lang="ru-RU" altLang="ru-RU" dirty="0"/>
              <a:t>качестве фактора‑протектора подчеркивается важность </a:t>
            </a:r>
            <a:r>
              <a:rPr lang="ru-RU" altLang="ru-RU" b="1" dirty="0"/>
              <a:t>материнской поддержки и </a:t>
            </a:r>
            <a:r>
              <a:rPr lang="ru-RU" altLang="ru-RU" b="1" dirty="0" smtClean="0"/>
              <a:t>включенности.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150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10658400" cy="4632623"/>
          </a:xfrm>
        </p:spPr>
        <p:txBody>
          <a:bodyPr>
            <a:normAutofit lnSpcReduction="10000"/>
          </a:bodyPr>
          <a:lstStyle/>
          <a:p>
            <a:r>
              <a:rPr lang="ru-RU" altLang="ru-RU" sz="3600" dirty="0"/>
              <a:t>Отсутствие родительского внимания, теплых доверительных отношений, заботы, </a:t>
            </a:r>
            <a:r>
              <a:rPr lang="ru-RU" altLang="ru-RU" sz="3600" dirty="0" err="1"/>
              <a:t>дистанцированность</a:t>
            </a:r>
            <a:r>
              <a:rPr lang="ru-RU" altLang="ru-RU" sz="3600" dirty="0"/>
              <a:t> от детей и их проблем — все то, что характеризует </a:t>
            </a:r>
            <a:r>
              <a:rPr lang="ru-RU" altLang="ru-RU" sz="3600" dirty="0" err="1"/>
              <a:t>дисфункциональность</a:t>
            </a:r>
            <a:r>
              <a:rPr lang="ru-RU" altLang="ru-RU" sz="3600" dirty="0"/>
              <a:t> детско‑родительских отношений, повышает риск для ребенка стать обидчиком в </a:t>
            </a:r>
            <a:r>
              <a:rPr lang="ru-RU" altLang="ru-RU" sz="3600" dirty="0" err="1"/>
              <a:t>буллинге</a:t>
            </a:r>
            <a:r>
              <a:rPr lang="ru-RU" altLang="ru-RU" sz="3600" dirty="0"/>
              <a:t>. </a:t>
            </a:r>
          </a:p>
          <a:p>
            <a:endParaRPr lang="ru-RU" altLang="ru-RU" sz="3600" dirty="0"/>
          </a:p>
          <a:p>
            <a:r>
              <a:rPr lang="ru-RU" altLang="ru-RU" sz="3600" dirty="0"/>
              <a:t>Агрессивное поведение родителей в семье по отношению друг к другу и к другим людям также стимулирует агрессивное поведение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1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80000">
              <a:lnSpc>
                <a:spcPct val="110000"/>
              </a:lnSpc>
              <a:spcBef>
                <a:spcPts val="300"/>
              </a:spcBef>
              <a:defRPr/>
            </a:pPr>
            <a:r>
              <a:rPr lang="ru-RU" sz="3600" dirty="0"/>
              <a:t>Школа и школьная среда могут выступать </a:t>
            </a:r>
            <a:r>
              <a:rPr lang="ru-RU" sz="3600" b="1" dirty="0"/>
              <a:t>провоцирующими и </a:t>
            </a:r>
            <a:r>
              <a:rPr lang="ru-RU" sz="3600" b="1" dirty="0" err="1"/>
              <a:t>протективными</a:t>
            </a:r>
            <a:r>
              <a:rPr lang="ru-RU" sz="3600" b="1" dirty="0"/>
              <a:t> факторами</a:t>
            </a:r>
            <a:r>
              <a:rPr lang="ru-RU" sz="3600" dirty="0"/>
              <a:t> подросткового </a:t>
            </a:r>
            <a:r>
              <a:rPr lang="ru-RU" sz="3600" dirty="0" err="1"/>
              <a:t>буллинга</a:t>
            </a:r>
            <a:r>
              <a:rPr lang="ru-RU" sz="3600" dirty="0"/>
              <a:t>. </a:t>
            </a:r>
          </a:p>
          <a:p>
            <a:pPr marL="180000">
              <a:lnSpc>
                <a:spcPct val="110000"/>
              </a:lnSpc>
              <a:spcBef>
                <a:spcPts val="300"/>
              </a:spcBef>
              <a:defRPr/>
            </a:pPr>
            <a:r>
              <a:rPr lang="ru-RU" sz="3600" dirty="0"/>
              <a:t>Чаще всего </a:t>
            </a:r>
            <a:r>
              <a:rPr lang="ru-RU" sz="3600" dirty="0" err="1"/>
              <a:t>буллинг</a:t>
            </a:r>
            <a:r>
              <a:rPr lang="ru-RU" sz="3600" dirty="0"/>
              <a:t> происходит на школьной площадке во время перемены и после уроков, в коридоре, в классе в присутствии учителя и в его отсутствие, в туалете, в столовой.</a:t>
            </a:r>
          </a:p>
        </p:txBody>
      </p:sp>
    </p:spTree>
    <p:extLst>
      <p:ext uri="{BB962C8B-B14F-4D97-AF65-F5344CB8AC3E}">
        <p14:creationId xmlns:p14="http://schemas.microsoft.com/office/powerpoint/2010/main" val="382343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44" y="1196752"/>
            <a:ext cx="11233248" cy="5256584"/>
          </a:xfrm>
        </p:spPr>
        <p:txBody>
          <a:bodyPr>
            <a:normAutofit lnSpcReduction="10000"/>
          </a:bodyPr>
          <a:lstStyle/>
          <a:p>
            <a:pPr marL="180000">
              <a:lnSpc>
                <a:spcPct val="120000"/>
              </a:lnSpc>
              <a:spcBef>
                <a:spcPts val="300"/>
              </a:spcBef>
              <a:defRPr/>
            </a:pPr>
            <a:r>
              <a:rPr lang="ru-RU" dirty="0"/>
              <a:t>Учителя склонны объяснять причину </a:t>
            </a:r>
            <a:r>
              <a:rPr lang="ru-RU" dirty="0" err="1"/>
              <a:t>буллинга</a:t>
            </a:r>
            <a:r>
              <a:rPr lang="ru-RU" dirty="0"/>
              <a:t> </a:t>
            </a:r>
            <a:r>
              <a:rPr lang="ru-RU" b="1" dirty="0"/>
              <a:t>личностными особенностями подростков и особенностями воспитания детей</a:t>
            </a:r>
            <a:r>
              <a:rPr lang="ru-RU" dirty="0"/>
              <a:t>, а не связывать это с атмосферой школы, школьными нормами, собственным поведением.</a:t>
            </a:r>
          </a:p>
          <a:p>
            <a:pPr marL="180000">
              <a:lnSpc>
                <a:spcPct val="120000"/>
              </a:lnSpc>
              <a:spcBef>
                <a:spcPts val="300"/>
              </a:spcBef>
              <a:defRPr/>
            </a:pPr>
            <a:r>
              <a:rPr lang="ru-RU" dirty="0"/>
              <a:t>Они видят источники </a:t>
            </a:r>
            <a:r>
              <a:rPr lang="ru-RU" dirty="0" err="1"/>
              <a:t>буллинга</a:t>
            </a:r>
            <a:r>
              <a:rPr lang="ru-RU" dirty="0"/>
              <a:t> во </a:t>
            </a:r>
            <a:r>
              <a:rPr lang="ru-RU" b="1" dirty="0"/>
              <a:t>внешности, конфликтности или социальном статусе жертвы</a:t>
            </a:r>
            <a:r>
              <a:rPr lang="ru-RU" dirty="0"/>
              <a:t>. </a:t>
            </a:r>
          </a:p>
          <a:p>
            <a:pPr marL="180000">
              <a:lnSpc>
                <a:spcPct val="120000"/>
              </a:lnSpc>
              <a:spcBef>
                <a:spcPts val="300"/>
              </a:spcBef>
              <a:defRPr/>
            </a:pPr>
            <a:r>
              <a:rPr lang="ru-RU" dirty="0"/>
              <a:t>Учителя используют </a:t>
            </a:r>
            <a:r>
              <a:rPr lang="ru-RU" dirty="0" err="1"/>
              <a:t>буллинг</a:t>
            </a:r>
            <a:r>
              <a:rPr lang="ru-RU" dirty="0"/>
              <a:t> как инструмент поддержания дисциплины. </a:t>
            </a:r>
          </a:p>
          <a:p>
            <a:pPr marL="180000">
              <a:lnSpc>
                <a:spcPct val="120000"/>
              </a:lnSpc>
              <a:spcBef>
                <a:spcPts val="300"/>
              </a:spcBef>
              <a:defRPr/>
            </a:pPr>
            <a:r>
              <a:rPr lang="ru-RU" dirty="0"/>
              <a:t>Считая самой распространенной и опасной физическую форму </a:t>
            </a:r>
            <a:r>
              <a:rPr lang="ru-RU" dirty="0" err="1"/>
              <a:t>буллинга</a:t>
            </a:r>
            <a:r>
              <a:rPr lang="ru-RU" dirty="0"/>
              <a:t>, уделяют меньше внимания таким формам, как клевета, распространение слухов, принуждение, порча </a:t>
            </a:r>
            <a:r>
              <a:rPr lang="ru-RU" dirty="0" smtClean="0"/>
              <a:t>имущества</a:t>
            </a:r>
            <a:r>
              <a:rPr lang="ru-RU" dirty="0"/>
              <a:t>.</a:t>
            </a:r>
          </a:p>
          <a:p>
            <a:pPr marL="180000">
              <a:lnSpc>
                <a:spcPct val="120000"/>
              </a:lnSpc>
              <a:spcBef>
                <a:spcPts val="300"/>
              </a:spcBef>
              <a:defRPr/>
            </a:pPr>
            <a:r>
              <a:rPr lang="ru-RU" dirty="0"/>
              <a:t>Часто учителя предпочитают не вмешиваться во внутренние дела класса.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8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3600" dirty="0"/>
              <a:t>Решение основных вопросов, организация специальных исследований оказывается принципиальным моментом при разработке программ профилактики </a:t>
            </a:r>
            <a:r>
              <a:rPr lang="ru-RU" altLang="ru-RU" sz="3600" dirty="0" err="1"/>
              <a:t>буллинга</a:t>
            </a:r>
            <a:r>
              <a:rPr lang="ru-RU" altLang="ru-RU" sz="3600" dirty="0"/>
              <a:t> и программ организации помощи участникам </a:t>
            </a:r>
            <a:r>
              <a:rPr lang="ru-RU" altLang="ru-RU" sz="3600" dirty="0" err="1"/>
              <a:t>буллинга</a:t>
            </a:r>
            <a:r>
              <a:rPr lang="ru-RU" altLang="ru-RU" sz="3600" dirty="0"/>
              <a:t> в образовательной среде.</a:t>
            </a:r>
          </a:p>
        </p:txBody>
      </p:sp>
    </p:spTree>
    <p:extLst>
      <p:ext uri="{BB962C8B-B14F-4D97-AF65-F5344CB8AC3E}">
        <p14:creationId xmlns:p14="http://schemas.microsoft.com/office/powerpoint/2010/main" val="181045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Подходы профилактики </a:t>
            </a:r>
            <a:r>
              <a:rPr lang="ru-RU" dirty="0" err="1" smtClean="0"/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352" y="1196752"/>
            <a:ext cx="11665296" cy="5040560"/>
          </a:xfrm>
        </p:spPr>
        <p:txBody>
          <a:bodyPr>
            <a:normAutofit/>
          </a:bodyPr>
          <a:lstStyle/>
          <a:p>
            <a:r>
              <a:rPr lang="ru-RU" sz="4000" dirty="0"/>
              <a:t>В отечественной практике </a:t>
            </a:r>
            <a:r>
              <a:rPr lang="ru-RU" sz="4000" b="1" dirty="0" smtClean="0"/>
              <a:t>комплексный </a:t>
            </a:r>
            <a:r>
              <a:rPr lang="ru-RU" sz="4000" b="1" dirty="0"/>
              <a:t>подход </a:t>
            </a:r>
            <a:r>
              <a:rPr lang="ru-RU" sz="4000" dirty="0" smtClean="0"/>
              <a:t>считается наиболее </a:t>
            </a:r>
            <a:r>
              <a:rPr lang="ru-RU" sz="4000" dirty="0"/>
              <a:t>эффективным. </a:t>
            </a:r>
            <a:r>
              <a:rPr lang="ru-RU" sz="4000" dirty="0" smtClean="0"/>
              <a:t>Помощь </a:t>
            </a:r>
            <a:r>
              <a:rPr lang="ru-RU" sz="4000" dirty="0"/>
              <a:t>должна быть адресована ​​одновременно всем участникам процесса - пострадавшему ребенку, детям - «агрессорам», детям, наблюдающим агрессию, к </a:t>
            </a:r>
            <a:r>
              <a:rPr lang="ru-RU" sz="4000" dirty="0" smtClean="0"/>
              <a:t>учителям.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564640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Подходы профилактики </a:t>
            </a:r>
            <a:r>
              <a:rPr lang="ru-RU" dirty="0" err="1" smtClean="0"/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352" y="1196752"/>
            <a:ext cx="11665296" cy="50405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Многие </a:t>
            </a:r>
            <a:r>
              <a:rPr lang="ru-RU" sz="4000" dirty="0"/>
              <a:t>отечественные исследователи признают </a:t>
            </a:r>
            <a:r>
              <a:rPr lang="ru-RU" sz="4000" b="1" dirty="0"/>
              <a:t>экологический </a:t>
            </a:r>
            <a:r>
              <a:rPr lang="ru-RU" sz="4000" b="1" dirty="0" smtClean="0"/>
              <a:t>подход</a:t>
            </a:r>
            <a:r>
              <a:rPr lang="ru-RU" sz="4000" dirty="0"/>
              <a:t> </a:t>
            </a:r>
            <a:r>
              <a:rPr lang="ru-RU" sz="4000" dirty="0" smtClean="0"/>
              <a:t>как </a:t>
            </a:r>
            <a:r>
              <a:rPr lang="ru-RU" sz="4000" dirty="0"/>
              <a:t>наиболее эффективный в концептуализации и работе с </a:t>
            </a:r>
            <a:r>
              <a:rPr lang="ru-RU" sz="4000" dirty="0" err="1"/>
              <a:t>буллингом</a:t>
            </a:r>
            <a:r>
              <a:rPr lang="ru-RU" sz="4000" dirty="0"/>
              <a:t>, который предполагает взаимодействие агрессоров и жертв в более широком социальном контексте. Кроме того, семья играет значительную роль в ситуации возникновения </a:t>
            </a:r>
            <a:r>
              <a:rPr lang="ru-RU" sz="4000" dirty="0" err="1"/>
              <a:t>буллинга</a:t>
            </a:r>
            <a:r>
              <a:rPr lang="ru-RU" sz="4000" dirty="0"/>
              <a:t>: родители агрессоров и жертв отличаются неконструктивным стилем </a:t>
            </a:r>
            <a:r>
              <a:rPr lang="ru-RU" sz="4000" dirty="0" smtClean="0"/>
              <a:t>разрешения </a:t>
            </a:r>
            <a:r>
              <a:rPr lang="ru-RU" sz="4000" dirty="0"/>
              <a:t>конфликтов и проблемами общения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56916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116633"/>
            <a:ext cx="10515600" cy="864096"/>
          </a:xfrm>
        </p:spPr>
        <p:txBody>
          <a:bodyPr>
            <a:normAutofit/>
          </a:bodyPr>
          <a:lstStyle/>
          <a:p>
            <a:r>
              <a:rPr lang="ru-RU" sz="3600" dirty="0"/>
              <a:t>Основные меры по предотвращению проявления </a:t>
            </a:r>
            <a:r>
              <a:rPr lang="ru-RU" sz="3600" dirty="0" err="1" smtClean="0"/>
              <a:t>буллинга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368" y="1196752"/>
            <a:ext cx="11161240" cy="50405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снижение </a:t>
            </a:r>
            <a:r>
              <a:rPr lang="ru-RU" sz="3200" dirty="0"/>
              <a:t>враждебности, агрессивности, снижение числа эмоциональных реакций, связанных с агрессивным поведением; </a:t>
            </a:r>
            <a:endParaRPr lang="ru-RU" sz="3200" dirty="0" smtClean="0"/>
          </a:p>
          <a:p>
            <a:r>
              <a:rPr lang="ru-RU" sz="3200" dirty="0" smtClean="0"/>
              <a:t>оптимизация </a:t>
            </a:r>
            <a:r>
              <a:rPr lang="ru-RU" sz="3200" dirty="0"/>
              <a:t>межличностных отношений, психологического климата в отдельном классе и в целом учебном заведении; </a:t>
            </a:r>
            <a:endParaRPr lang="ru-RU" sz="3200" dirty="0" smtClean="0"/>
          </a:p>
          <a:p>
            <a:r>
              <a:rPr lang="ru-RU" sz="3200" dirty="0" smtClean="0"/>
              <a:t>профилактика </a:t>
            </a:r>
            <a:r>
              <a:rPr lang="ru-RU" sz="3200" dirty="0"/>
              <a:t>отклонений в эмоциональной сфере у субъектов образовательного процесса, формирование навыков овладения собственными эмоциональными состояниями, в частности адекватного и безопасного для себя и окружающих выражения гнева; </a:t>
            </a:r>
          </a:p>
        </p:txBody>
      </p:sp>
    </p:spTree>
    <p:extLst>
      <p:ext uri="{BB962C8B-B14F-4D97-AF65-F5344CB8AC3E}">
        <p14:creationId xmlns:p14="http://schemas.microsoft.com/office/powerpoint/2010/main" val="8961600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116633"/>
            <a:ext cx="10515600" cy="864096"/>
          </a:xfrm>
        </p:spPr>
        <p:txBody>
          <a:bodyPr>
            <a:normAutofit/>
          </a:bodyPr>
          <a:lstStyle/>
          <a:p>
            <a:r>
              <a:rPr lang="ru-RU" sz="3600" dirty="0"/>
              <a:t>Основные меры по предотвращению проявления </a:t>
            </a:r>
            <a:r>
              <a:rPr lang="ru-RU" sz="3600" dirty="0" err="1" smtClean="0"/>
              <a:t>буллинга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368" y="1124744"/>
            <a:ext cx="11161240" cy="5040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повысить </a:t>
            </a:r>
            <a:r>
              <a:rPr lang="ru-RU" dirty="0"/>
              <a:t>уровень коммуникативной культуры, конфликтной компетентности учеников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развитие </a:t>
            </a:r>
            <a:r>
              <a:rPr lang="ru-RU" dirty="0" err="1"/>
              <a:t>стрессоустойчивых</a:t>
            </a:r>
            <a:r>
              <a:rPr lang="ru-RU" dirty="0"/>
              <a:t> качеств личности у всех субъектов образовательного процесса;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способности понимать свои чувства; </a:t>
            </a:r>
            <a:endParaRPr lang="ru-RU" dirty="0" smtClean="0"/>
          </a:p>
          <a:p>
            <a:r>
              <a:rPr lang="ru-RU" dirty="0" smtClean="0"/>
              <a:t>переживания</a:t>
            </a:r>
            <a:r>
              <a:rPr lang="ru-RU" dirty="0"/>
              <a:t>, состояния и интересы других детей, позиции позитивного принятия </a:t>
            </a:r>
            <a:r>
              <a:rPr lang="ru-RU" dirty="0" smtClean="0"/>
              <a:t>другого; 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стратегий и навыков для принятия решений и преодоления трудных жизненных ситуаций; </a:t>
            </a:r>
            <a:endParaRPr lang="ru-RU" dirty="0" smtClean="0"/>
          </a:p>
          <a:p>
            <a:r>
              <a:rPr lang="ru-RU" dirty="0" smtClean="0"/>
              <a:t>умение </a:t>
            </a:r>
            <a:r>
              <a:rPr lang="ru-RU" dirty="0"/>
              <a:t>отстаивать свои границы и защищать свое личное пространство; </a:t>
            </a:r>
            <a:endParaRPr lang="ru-RU" dirty="0" smtClean="0"/>
          </a:p>
          <a:p>
            <a:r>
              <a:rPr lang="ru-RU" dirty="0" smtClean="0"/>
              <a:t>навыки </a:t>
            </a:r>
            <a:r>
              <a:rPr lang="ru-RU" dirty="0"/>
              <a:t>защиты себя, </a:t>
            </a:r>
            <a:r>
              <a:rPr lang="ru-RU" dirty="0" err="1"/>
              <a:t>самоподдержки</a:t>
            </a:r>
            <a:r>
              <a:rPr lang="ru-RU" dirty="0"/>
              <a:t> и взаимной </a:t>
            </a:r>
            <a:r>
              <a:rPr lang="ru-RU" dirty="0" smtClean="0"/>
              <a:t>поддержки.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30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мероприятия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376" y="1196752"/>
            <a:ext cx="10874424" cy="46326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Внеурочная деятельность как средство профилактики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подростков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Черных Дарья Юрьевна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вожатая МБОУ СОШ «Центр образования №1», студентка 5 курса факультета психолого-педагогического образования, Нижнетагильский государственный социально-педагогический институт (филиал) ФГАОУ ВО «Российский государственный профессионально-педагогический университет»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Особенности проявлений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студентов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Верстакова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Владимировна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студентка 4 курса факультет психолого-педагогического образования, Нижнетагильский государственный социально-педагогический институт (филиал) ФГАОУ ВО «Российский государственный профессионально-педагогический университет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Дискуссионная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площадка «Мифы 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00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Электронные ресурсы по профилактике </a:t>
            </a:r>
            <a:r>
              <a:rPr lang="ru-RU" dirty="0" err="1"/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ru-RU" dirty="0" err="1">
                <a:hlinkClick r:id="rId2"/>
              </a:rPr>
              <a:t>травлинет.рф</a:t>
            </a:r>
            <a:r>
              <a:rPr lang="ru-RU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ru-RU" dirty="0" err="1">
                <a:hlinkClick r:id="rId3"/>
              </a:rPr>
              <a:t>безопасностьдети.рф</a:t>
            </a:r>
            <a:r>
              <a:rPr lang="ru-RU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mobbingu.net/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https://kiberbulling.net</a:t>
            </a:r>
            <a:r>
              <a:rPr lang="en-US" dirty="0" smtClean="0">
                <a:hlinkClick r:id="rId5"/>
              </a:rPr>
              <a:t>/</a:t>
            </a:r>
            <a:endParaRPr lang="ru-RU" smtClean="0"/>
          </a:p>
          <a:p>
            <a:r>
              <a:rPr lang="en-US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bullying.shkolamoskva.ru/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75"/>
            <a:ext cx="10515600" cy="82825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Вместе против </a:t>
            </a:r>
            <a:r>
              <a:rPr lang="ru-RU" sz="3600" dirty="0" err="1" smtClean="0"/>
              <a:t>буллинга</a:t>
            </a:r>
            <a:r>
              <a:rPr lang="ru-RU" sz="3600" dirty="0" smtClean="0"/>
              <a:t> (</a:t>
            </a:r>
            <a:r>
              <a:rPr lang="en-US" sz="3600" dirty="0"/>
              <a:t>https://</a:t>
            </a:r>
            <a:r>
              <a:rPr lang="en-US" sz="3600" dirty="0" smtClean="0"/>
              <a:t>bullying.shkolamoskva.ru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13" r="5504"/>
          <a:stretch/>
        </p:blipFill>
        <p:spPr bwMode="auto">
          <a:xfrm>
            <a:off x="695400" y="1268760"/>
            <a:ext cx="9775990" cy="514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6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МИФЫ О БУЛЛИНГЕ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10730408" cy="46326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dirty="0" smtClean="0"/>
              <a:t>«</a:t>
            </a:r>
            <a:r>
              <a:rPr lang="ru-RU" sz="3600" dirty="0"/>
              <a:t>Это происходит всегда, и с этим ничего не сделаешь, не стоит и пытаться</a:t>
            </a:r>
            <a:r>
              <a:rPr lang="ru-RU" sz="3600" dirty="0" smtClean="0"/>
              <a:t>»</a:t>
            </a:r>
          </a:p>
          <a:p>
            <a:pPr marL="0" lvl="0" indent="0">
              <a:buNone/>
            </a:pPr>
            <a:endParaRPr lang="ru-RU" sz="3600" dirty="0"/>
          </a:p>
          <a:p>
            <a:pPr marL="0" lvl="0" indent="0">
              <a:buNone/>
            </a:pPr>
            <a:r>
              <a:rPr lang="ru-RU" sz="3600" dirty="0"/>
              <a:t>«Жертве не стоит обращать внимания на обидчиков, и тогда они сами отстанут</a:t>
            </a:r>
            <a:r>
              <a:rPr lang="ru-RU" sz="3600" dirty="0" smtClean="0"/>
              <a:t>»</a:t>
            </a:r>
          </a:p>
          <a:p>
            <a:pPr marL="0" lvl="0" indent="0">
              <a:buNone/>
            </a:pPr>
            <a:endParaRPr lang="ru-RU" sz="3600" dirty="0"/>
          </a:p>
          <a:p>
            <a:pPr marL="0" lvl="0" indent="0">
              <a:buNone/>
            </a:pPr>
            <a:r>
              <a:rPr lang="ru-RU" sz="3600" dirty="0"/>
              <a:t>«Раз кого-то травят, значит, он сам дает какой-то повод, в общем, сам виноват</a:t>
            </a:r>
            <a:r>
              <a:rPr lang="ru-RU" sz="3600" dirty="0" smtClean="0"/>
              <a:t>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8721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МИФЫ О БУЛЛИНГЕ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Травля/борьба </a:t>
            </a:r>
            <a:r>
              <a:rPr lang="ru-RU" sz="3600" dirty="0"/>
              <a:t>за выживание в школе делает ребенка сильнее. </a:t>
            </a:r>
          </a:p>
          <a:p>
            <a:pPr marL="0" indent="0">
              <a:buNone/>
            </a:pPr>
            <a:r>
              <a:rPr lang="ru-RU" sz="3600" dirty="0" smtClean="0"/>
              <a:t>Травля </a:t>
            </a:r>
            <a:r>
              <a:rPr lang="ru-RU" sz="3600" dirty="0"/>
              <a:t>— это нормальный </a:t>
            </a:r>
            <a:r>
              <a:rPr lang="ru-RU" sz="3600" dirty="0" smtClean="0"/>
              <a:t>этап взросления. </a:t>
            </a:r>
          </a:p>
          <a:p>
            <a:pPr marL="0" indent="0">
              <a:buNone/>
            </a:pPr>
            <a:r>
              <a:rPr lang="ru-RU" sz="3600" dirty="0" smtClean="0"/>
              <a:t>У всех это было и ничего, выжили. </a:t>
            </a:r>
          </a:p>
          <a:p>
            <a:pPr marL="0" indent="0">
              <a:buNone/>
            </a:pPr>
            <a:r>
              <a:rPr lang="ru-RU" sz="3600" dirty="0" smtClean="0"/>
              <a:t>Жертвами </a:t>
            </a:r>
            <a:r>
              <a:rPr lang="ru-RU" sz="3600" dirty="0"/>
              <a:t>становятся отличающиеся от других дети. </a:t>
            </a:r>
          </a:p>
          <a:p>
            <a:pPr marL="0" indent="0">
              <a:buNone/>
            </a:pPr>
            <a:r>
              <a:rPr lang="ru-RU" sz="3600" dirty="0" err="1" smtClean="0"/>
              <a:t>Булли</a:t>
            </a:r>
            <a:r>
              <a:rPr lang="ru-RU" sz="3600" dirty="0" smtClean="0"/>
              <a:t> </a:t>
            </a:r>
            <a:r>
              <a:rPr lang="ru-RU" sz="3600" dirty="0"/>
              <a:t>— жестокие дети из неблагополучных семей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043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МИФЫ О БУЛЛИНГЕ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600" dirty="0" smtClean="0"/>
              <a:t>Жертва </a:t>
            </a:r>
            <a:r>
              <a:rPr lang="ru-RU" sz="3600" dirty="0" err="1"/>
              <a:t>буллинга</a:t>
            </a:r>
            <a:r>
              <a:rPr lang="ru-RU" sz="3600" dirty="0"/>
              <a:t> никогда не проявляет агрессию к окружающим</a:t>
            </a:r>
          </a:p>
          <a:p>
            <a:pPr marL="0" lvl="0" indent="0">
              <a:buNone/>
            </a:pPr>
            <a:endParaRPr lang="ru-RU" sz="3600" dirty="0" smtClean="0"/>
          </a:p>
          <a:p>
            <a:pPr marL="0" lvl="0" indent="0">
              <a:buNone/>
            </a:pPr>
            <a:r>
              <a:rPr lang="ru-RU" sz="3600" dirty="0" smtClean="0"/>
              <a:t>Агрессия </a:t>
            </a:r>
            <a:r>
              <a:rPr lang="ru-RU" sz="3600" dirty="0"/>
              <a:t>взрослых не влияет на проявления </a:t>
            </a:r>
            <a:r>
              <a:rPr lang="ru-RU" sz="3600" dirty="0" err="1"/>
              <a:t>буллинга</a:t>
            </a:r>
            <a:r>
              <a:rPr lang="ru-RU" sz="3600" dirty="0"/>
              <a:t> ребенком</a:t>
            </a:r>
          </a:p>
          <a:p>
            <a:pPr marL="0" lvl="0" indent="0">
              <a:buNone/>
            </a:pPr>
            <a:endParaRPr lang="ru-RU" sz="3600" dirty="0" smtClean="0"/>
          </a:p>
          <a:p>
            <a:pPr marL="0" lvl="0" indent="0">
              <a:buNone/>
            </a:pPr>
            <a:r>
              <a:rPr lang="ru-RU" sz="3600" dirty="0" smtClean="0"/>
              <a:t>Когда </a:t>
            </a:r>
            <a:r>
              <a:rPr lang="ru-RU" sz="3600" dirty="0"/>
              <a:t>жертва (и/или взрослые) не предпринимают попыток защиты, травля часто усугубляется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933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1124744"/>
            <a:ext cx="11856640" cy="5733256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НТГСПИ (филиал) ФГАОУ ВО «РГППУ»</a:t>
            </a:r>
          </a:p>
          <a:p>
            <a:pPr marL="0" indent="0" algn="ctr">
              <a:buNone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 на обучение по </a:t>
            </a:r>
          </a:p>
          <a:p>
            <a:pPr marL="0" indent="0" algn="ctr">
              <a:buNone/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повышения квалификации</a:t>
            </a:r>
          </a:p>
          <a:p>
            <a:pPr marL="0" indent="0" algn="ctr">
              <a:buNone/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«Профилактика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среде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 – очная</a:t>
            </a:r>
          </a:p>
          <a:p>
            <a:pPr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Центра дополнительного образования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622031, г. Нижний Тагил, ул. Красногвардейская, 57,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каб.107А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Tел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/факс: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(3435) 25-57-44, 89068049966.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ntspi_cdpo@mail.ru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6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332655"/>
            <a:ext cx="12000656" cy="64807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модули программы повышения квалификации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1.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социально-психологическое явление (6 часа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проявлений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среде (8 часов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травли в образовательной среде. Методы предупреждения и устранения проявлений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(22 часа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1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75"/>
            <a:ext cx="10515600" cy="828254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Основное содержание модуля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10586392" cy="46326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1.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социально-психологическое явление (6 часа)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 Характеристика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среде (4 часа).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и причины насилия и травли в образовательной среде. Виды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прямой и косвенный, физический, вербальный и социальный,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Характеристика участников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Личностные характеристики участников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2. Юридические аспекты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 часа).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данные о насилии в образовательной среде. Нормативные документы, определяющие последствия ситуаций школьной травли: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ООН о положении дел в мире в области профилактики насилия в отношении детей 2020 г.: резюме. ISBN 978-92-4-000713-0; Уголовный кодекс Российской Федерации» от 13.06.1996 N 63-ФЗ (ред. от 30.12.2020). </a:t>
            </a:r>
          </a:p>
        </p:txBody>
      </p:sp>
    </p:spTree>
    <p:extLst>
      <p:ext uri="{BB962C8B-B14F-4D97-AF65-F5344CB8AC3E}">
        <p14:creationId xmlns:p14="http://schemas.microsoft.com/office/powerpoint/2010/main" val="52733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75"/>
            <a:ext cx="10515600" cy="828254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Основное содержание  модуля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10730408" cy="51845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Выявление проявлений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среде (8 часов)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 Методы диагностики проявлений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среде. Проблемы выявлений проявлений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организации (4 часа).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вовлеченности в травлю. Анкетирование, личная беседа с учеником. Социометрическое исследование. Диагностика групповых процессов.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Инструментарий для выявления и оценки ситуаций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младшем школьном, подростковом, юношеском возрасте.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2. Оценка личностных характеристик участников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 часа).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агрессивности,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виктимизации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чувства одиночества,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коммуникативных умений. Оценка стратегии решения конфликтов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стратегий в конфликтных и стрессовых ситуациях. Диагностика эмоционального выгорания педагогов, стрессоустойчивости, способов поведения в конфликте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6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75"/>
            <a:ext cx="10515600" cy="828254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Основное содержание модуля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352" y="1196752"/>
            <a:ext cx="11233248" cy="525658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Профилактика травли в образовательной среде. Методы предупреждения и устранения проявлений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(22 часа)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 Психолого-педагогическое сопровождение участников ситуации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(8 часов).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работа с детьми. Современные подходы и методы работы с разными категориями участников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Медиация как метод предупреждения конфликтов между сверстниками. Дисциплинарные методы. Восстановительный подход в профилактике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Индивидуальная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жертвой травли. Стратегически важные моменты взаимодействия.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инициатором травли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Оказание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помощи и поддержки родителям детей, которые стали жертвами травли. Рекомендации родителям по формированию адекватного поведения в ситуации школьной травли.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2. Проектирование деятельности с обучающимися по профилактике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 часов).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компоненты программ противодействия травле. Национальные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антибуллинговые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программы. Международные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антибуллинговые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 (OBPP,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KiVa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Трудности применения, преемственности и распространения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антибуллинговых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программ. Тренинг противодействия травле как средство профилактики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подростков.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3. Психолого-педагогическое сопровождение родителей обучающихся по профилактике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 часа).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семейных отношений и их влияние на вероятность участия школьников в качестве жертвы или инициатора.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антибуллинговой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 в образовательной организации (4 часа).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педагогов и школьной администрации по устранению и профилактике травли.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к предупреждению и устранению проявлений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Мероприятия в рамках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антибуллинговой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 для педагогов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2965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74"/>
            <a:ext cx="10515600" cy="900262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Скоробогатова Юлия Валерьевна,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 кафедры психологии и педагогики дошкольного и начального образования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среде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социально-психологическое явление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0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Агрессивное поведение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67408" y="1714310"/>
            <a:ext cx="3025552" cy="726827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БУЛЛИНГ</a:t>
            </a:r>
          </a:p>
        </p:txBody>
      </p:sp>
      <p:sp>
        <p:nvSpPr>
          <p:cNvPr id="8" name="Блок-схема: память с прямым доступом 7"/>
          <p:cNvSpPr/>
          <p:nvPr/>
        </p:nvSpPr>
        <p:spPr>
          <a:xfrm>
            <a:off x="1271464" y="3168030"/>
            <a:ext cx="3360523" cy="68580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ХЕЙЗИНГ</a:t>
            </a:r>
            <a:r>
              <a:rPr lang="ru-RU" sz="2400" dirty="0"/>
              <a:t> </a:t>
            </a:r>
          </a:p>
        </p:txBody>
      </p:sp>
      <p:sp>
        <p:nvSpPr>
          <p:cNvPr id="9" name="Блок-схема: память с прямым доступом 8"/>
          <p:cNvSpPr/>
          <p:nvPr/>
        </p:nvSpPr>
        <p:spPr>
          <a:xfrm>
            <a:off x="1847528" y="4581525"/>
            <a:ext cx="3240360" cy="68580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АБЬЮЗ</a:t>
            </a:r>
            <a:endParaRPr lang="ru-RU" sz="2400" dirty="0"/>
          </a:p>
        </p:txBody>
      </p:sp>
      <p:sp>
        <p:nvSpPr>
          <p:cNvPr id="10" name="Блок-схема: память с прямым доступом 9"/>
          <p:cNvSpPr/>
          <p:nvPr/>
        </p:nvSpPr>
        <p:spPr>
          <a:xfrm>
            <a:off x="6672063" y="1699715"/>
            <a:ext cx="3638221" cy="68580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МОББИНГ</a:t>
            </a:r>
          </a:p>
        </p:txBody>
      </p:sp>
      <p:sp>
        <p:nvSpPr>
          <p:cNvPr id="11" name="Блок-схема: память с прямым доступом 10"/>
          <p:cNvSpPr/>
          <p:nvPr/>
        </p:nvSpPr>
        <p:spPr>
          <a:xfrm>
            <a:off x="7536160" y="3148672"/>
            <a:ext cx="3599872" cy="68580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НЕГЛЕКТ</a:t>
            </a:r>
            <a:endParaRPr lang="ru-RU" sz="2400" dirty="0"/>
          </a:p>
        </p:txBody>
      </p:sp>
      <p:sp>
        <p:nvSpPr>
          <p:cNvPr id="12" name="Блок-схема: память с прямым доступом 11"/>
          <p:cNvSpPr/>
          <p:nvPr/>
        </p:nvSpPr>
        <p:spPr>
          <a:xfrm>
            <a:off x="8481675" y="4608110"/>
            <a:ext cx="3264942" cy="68580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ТРОЛЛИНГ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834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исследований </a:t>
            </a:r>
            <a:r>
              <a:rPr lang="ru-RU" alt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alt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Дефиниция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понятия, с выявлением дифференцирующих характеристик </a:t>
            </a:r>
            <a:r>
              <a:rPr lang="ru-RU" alt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целом и подросткового </a:t>
            </a:r>
            <a:r>
              <a:rPr lang="ru-RU" alt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частности, его отличия от других форм деструктивного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3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длительного физического или психологического насилия от индивида или группы к другому индивиду, не способному защититься в данной ситуации </a:t>
            </a:r>
          </a:p>
          <a:p>
            <a:pPr marL="0" indent="0" algn="r">
              <a:spcBef>
                <a:spcPct val="0"/>
              </a:spcBef>
              <a:buNone/>
            </a:pPr>
            <a:endParaRPr lang="ru-RU" altLang="ru-RU" sz="4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 </a:t>
            </a:r>
            <a:r>
              <a:rPr lang="ru-RU" altLang="ru-RU" sz="4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Лэйн</a:t>
            </a:r>
            <a:r>
              <a:rPr lang="ru-RU" altLang="ru-RU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Е. Роланд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05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Школьная травля, или </a:t>
            </a:r>
            <a:r>
              <a:rPr lang="ru-RU" alt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—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ru-RU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намеренное, повторяющееся проявление агрессии со стороны одного ученика (учеников) по отношению к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ru-RU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другому, которому по каким-то причинам сложно защитить себя</a:t>
            </a:r>
            <a:r>
              <a:rPr lang="ru-RU" alt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pic>
        <p:nvPicPr>
          <p:cNvPr id="4" name="Picture 2" descr="Картинки по запросу булли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4005064"/>
            <a:ext cx="6366933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76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История изучения </a:t>
            </a:r>
            <a:r>
              <a:rPr lang="ru-RU" alt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79388" algn="just">
              <a:spcBef>
                <a:spcPts val="300"/>
              </a:spcBef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История исследования школьного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включает в себя около 40 лет, и за это время было собрано достаточно много информации о природе, механизмах, предикторах и последствиях этого явления.</a:t>
            </a:r>
          </a:p>
          <a:p>
            <a:pPr marL="179388">
              <a:spcBef>
                <a:spcPts val="300"/>
              </a:spcBef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Благодаря результатам исследований сегодня стало абсолютно ясно, что школьная травля — это разрушительное  явление, последствия которого часто бывают тяжелыми как для жертв, так и для всех других участников ситуации. </a:t>
            </a:r>
          </a:p>
          <a:p>
            <a:pPr marL="179388">
              <a:spcBef>
                <a:spcPts val="300"/>
              </a:spcBef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Среди последствий травли — повышенная вероятность тревожных и депрессивных расстройств, неустойчивая самооценка, сложности социальных контактов, суицидальное поведение.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72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ГППУ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РГППУ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РГППУ" id="{E8F35F08-2B71-4EF0-96F6-E2AD4951849B}" vid="{3FB5369D-196E-40C5-AB34-524D9D150A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РГППУ</Template>
  <TotalTime>109</TotalTime>
  <Words>2335</Words>
  <Application>Microsoft Office PowerPoint</Application>
  <PresentationFormat>Произвольный</PresentationFormat>
  <Paragraphs>196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РГППУ</vt:lpstr>
      <vt:lpstr>Методический семинар  «Профилактика бул линга в образовательной среде»</vt:lpstr>
      <vt:lpstr>План мероприятия</vt:lpstr>
      <vt:lpstr>План мероприятия</vt:lpstr>
      <vt:lpstr>Скоробогатова Юлия Валерьевна, к.п.н., доцент кафедры психологии и педагогики дошкольного и начального образования</vt:lpstr>
      <vt:lpstr>Агрессивное поведение</vt:lpstr>
      <vt:lpstr>Направления исследований буллинга </vt:lpstr>
      <vt:lpstr>Буллинг – это…</vt:lpstr>
      <vt:lpstr>Школьная травля, или буллинг, — </vt:lpstr>
      <vt:lpstr>История изучения буллинга</vt:lpstr>
      <vt:lpstr>Для буллинга характерно</vt:lpstr>
      <vt:lpstr>Виды буллинга</vt:lpstr>
      <vt:lpstr>Причины буллинга</vt:lpstr>
      <vt:lpstr>Последствия буллинга</vt:lpstr>
      <vt:lpstr>Оценка распространенности буллинга </vt:lpstr>
      <vt:lpstr>СТАТИСТИКА БУЛЛИНГА</vt:lpstr>
      <vt:lpstr>Кибербуллинг в образовательной среде</vt:lpstr>
      <vt:lpstr>Кибербуллинг в образовательной среде</vt:lpstr>
      <vt:lpstr>Презентация PowerPoint</vt:lpstr>
      <vt:lpstr>Ролевые позиции в буллинге</vt:lpstr>
      <vt:lpstr>Изучение влияния семьи и школы на подростковый буллинг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Подходы профилактики буллинга</vt:lpstr>
      <vt:lpstr>Подходы профилактики буллинга</vt:lpstr>
      <vt:lpstr>Основные меры по предотвращению проявления буллинга</vt:lpstr>
      <vt:lpstr>Основные меры по предотвращению проявления буллинга</vt:lpstr>
      <vt:lpstr>Электронные ресурсы по профилактике буллинга</vt:lpstr>
      <vt:lpstr>Вместе против буллинга (https://bullying.shkolamoskva.ru)</vt:lpstr>
      <vt:lpstr>МИФЫ О БУЛЛИНГЕ</vt:lpstr>
      <vt:lpstr>МИФЫ О БУЛЛИНГЕ</vt:lpstr>
      <vt:lpstr>МИФЫ О БУЛЛИНГЕ</vt:lpstr>
      <vt:lpstr>Презентация PowerPoint</vt:lpstr>
      <vt:lpstr>Основные модули программы повышения квалификации</vt:lpstr>
      <vt:lpstr>Основное содержание модуля 1</vt:lpstr>
      <vt:lpstr>Основное содержание  модуля 2</vt:lpstr>
      <vt:lpstr>Основное содержание модуля 3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  «Профилактика бул линга в образовательной среде»</dc:title>
  <dc:creator>Юля</dc:creator>
  <cp:lastModifiedBy>Юля</cp:lastModifiedBy>
  <cp:revision>15</cp:revision>
  <dcterms:created xsi:type="dcterms:W3CDTF">2022-03-28T10:16:21Z</dcterms:created>
  <dcterms:modified xsi:type="dcterms:W3CDTF">2022-03-29T14:31:28Z</dcterms:modified>
</cp:coreProperties>
</file>