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2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33"/>
  </p:notesMasterIdLst>
  <p:handoutMasterIdLst>
    <p:handoutMasterId r:id="rId34"/>
  </p:handoutMasterIdLst>
  <p:sldIdLst>
    <p:sldId id="256" r:id="rId2"/>
    <p:sldId id="262" r:id="rId3"/>
    <p:sldId id="302" r:id="rId4"/>
    <p:sldId id="275" r:id="rId5"/>
    <p:sldId id="304" r:id="rId6"/>
    <p:sldId id="305" r:id="rId7"/>
    <p:sldId id="306" r:id="rId8"/>
    <p:sldId id="268" r:id="rId9"/>
    <p:sldId id="276" r:id="rId10"/>
    <p:sldId id="277" r:id="rId11"/>
    <p:sldId id="278" r:id="rId12"/>
    <p:sldId id="279" r:id="rId13"/>
    <p:sldId id="280" r:id="rId14"/>
    <p:sldId id="272" r:id="rId15"/>
    <p:sldId id="281" r:id="rId16"/>
    <p:sldId id="289" r:id="rId17"/>
    <p:sldId id="287" r:id="rId18"/>
    <p:sldId id="290" r:id="rId19"/>
    <p:sldId id="291" r:id="rId20"/>
    <p:sldId id="293" r:id="rId21"/>
    <p:sldId id="295" r:id="rId22"/>
    <p:sldId id="294" r:id="rId23"/>
    <p:sldId id="296" r:id="rId24"/>
    <p:sldId id="297" r:id="rId25"/>
    <p:sldId id="298" r:id="rId26"/>
    <p:sldId id="299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D59"/>
    <a:srgbClr val="00ACC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70" autoAdjust="0"/>
    <p:restoredTop sz="94476" autoAdjust="0"/>
  </p:normalViewPr>
  <p:slideViewPr>
    <p:cSldViewPr>
      <p:cViewPr varScale="1">
        <p:scale>
          <a:sx n="54" d="100"/>
          <a:sy n="54" d="100"/>
        </p:scale>
        <p:origin x="96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4D59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4D59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0181313131313132E-2"/>
          <c:y val="0.10854764957264958"/>
          <c:w val="0.90171262626262627"/>
          <c:h val="0.70606816239316228"/>
        </c:manualLayout>
      </c:layout>
      <c:pie3DChart>
        <c:varyColors val="1"/>
        <c:ser>
          <c:idx val="0"/>
          <c:order val="0"/>
          <c:tx>
            <c:strRef>
              <c:f>Лист2!$C$1</c:f>
              <c:strCache>
                <c:ptCount val="1"/>
                <c:pt idx="0">
                  <c:v>процентное соотношение испытуемых по уровням интегрального показателя психологического благополучия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E01B-4654-BDA9-7FE82018D9D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E01B-4654-BDA9-7FE82018D9D7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E01B-4654-BDA9-7FE82018D9D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Лист2!$B$2:$B$4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Лист2!$C$2:$C$4</c:f>
              <c:numCache>
                <c:formatCode>0%</c:formatCode>
                <c:ptCount val="3"/>
                <c:pt idx="0">
                  <c:v>0.6</c:v>
                </c:pt>
                <c:pt idx="1">
                  <c:v>0.38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01B-4654-BDA9-7FE82018D9D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rgbClr val="004D5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процентного соотношения испытуемых</a:t>
            </a:r>
            <a:r>
              <a:rPr lang="ru-RU" sz="1600" b="1" baseline="0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интегрального показателя психологического благополучия</a:t>
            </a:r>
            <a:endParaRPr lang="ru-RU" sz="1600" b="1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rgbClr val="004D5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Лист6!$G$2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Лист6!$F$3:$F$5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Лист6!$G$3:$G$5</c:f>
              <c:numCache>
                <c:formatCode>0%</c:formatCode>
                <c:ptCount val="3"/>
                <c:pt idx="0">
                  <c:v>0.39</c:v>
                </c:pt>
                <c:pt idx="1">
                  <c:v>0.34</c:v>
                </c:pt>
                <c:pt idx="2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5E-4FCB-8EA7-F91A0B796F7F}"/>
            </c:ext>
          </c:extLst>
        </c:ser>
        <c:ser>
          <c:idx val="1"/>
          <c:order val="1"/>
          <c:tx>
            <c:strRef>
              <c:f>Лист6!$H$2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Лист6!$F$3:$F$5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Лист6!$H$3:$H$5</c:f>
              <c:numCache>
                <c:formatCode>0%</c:formatCode>
                <c:ptCount val="3"/>
                <c:pt idx="0">
                  <c:v>0.51</c:v>
                </c:pt>
                <c:pt idx="1">
                  <c:v>0.39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5E-4FCB-8EA7-F91A0B796F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5540400"/>
        <c:axId val="185540960"/>
        <c:axId val="0"/>
      </c:bar3DChart>
      <c:catAx>
        <c:axId val="18554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40960"/>
        <c:crosses val="autoZero"/>
        <c:auto val="1"/>
        <c:lblAlgn val="ctr"/>
        <c:lblOffset val="100"/>
        <c:noMultiLvlLbl val="0"/>
      </c:catAx>
      <c:valAx>
        <c:axId val="185540960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4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sz="1600" b="1" i="0" u="none" strike="noStrike" cap="none" normalizeH="0" baseline="0" dirty="0" smtClean="0">
                <a:solidFill>
                  <a:srgbClr val="004D5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структуры психологического благополучия у испытуемых выборки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Лист7!$K$79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Лист7!$L$78:$Q$78</c:f>
              <c:strCache>
                <c:ptCount val="6"/>
                <c:pt idx="0">
                  <c:v>Положительные отношения с другими</c:v>
                </c:pt>
                <c:pt idx="1">
                  <c:v>Автономия</c:v>
                </c:pt>
                <c:pt idx="2">
                  <c:v>Управление окружением</c:v>
                </c:pt>
                <c:pt idx="3">
                  <c:v>Личностный рост</c:v>
                </c:pt>
                <c:pt idx="4">
                  <c:v>Цель в жизни</c:v>
                </c:pt>
                <c:pt idx="5">
                  <c:v>Самопринятие</c:v>
                </c:pt>
              </c:strCache>
            </c:strRef>
          </c:cat>
          <c:val>
            <c:numRef>
              <c:f>Лист7!$L$79:$Q$79</c:f>
              <c:numCache>
                <c:formatCode>General</c:formatCode>
                <c:ptCount val="6"/>
                <c:pt idx="0">
                  <c:v>59.7</c:v>
                </c:pt>
                <c:pt idx="1">
                  <c:v>59</c:v>
                </c:pt>
                <c:pt idx="2">
                  <c:v>58.2</c:v>
                </c:pt>
                <c:pt idx="3">
                  <c:v>61.5</c:v>
                </c:pt>
                <c:pt idx="4">
                  <c:v>60.5</c:v>
                </c:pt>
                <c:pt idx="5">
                  <c:v>58.8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D2-4C90-B011-CA39BB06EBE4}"/>
            </c:ext>
          </c:extLst>
        </c:ser>
        <c:ser>
          <c:idx val="1"/>
          <c:order val="1"/>
          <c:tx>
            <c:strRef>
              <c:f>Лист7!$K$80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Лист7!$L$78:$Q$78</c:f>
              <c:strCache>
                <c:ptCount val="6"/>
                <c:pt idx="0">
                  <c:v>Положительные отношения с другими</c:v>
                </c:pt>
                <c:pt idx="1">
                  <c:v>Автономия</c:v>
                </c:pt>
                <c:pt idx="2">
                  <c:v>Управление окружением</c:v>
                </c:pt>
                <c:pt idx="3">
                  <c:v>Личностный рост</c:v>
                </c:pt>
                <c:pt idx="4">
                  <c:v>Цель в жизни</c:v>
                </c:pt>
                <c:pt idx="5">
                  <c:v>Самопринятие</c:v>
                </c:pt>
              </c:strCache>
            </c:strRef>
          </c:cat>
          <c:val>
            <c:numRef>
              <c:f>Лист7!$L$80:$Q$80</c:f>
              <c:numCache>
                <c:formatCode>0.0</c:formatCode>
                <c:ptCount val="6"/>
                <c:pt idx="0">
                  <c:v>57.37</c:v>
                </c:pt>
                <c:pt idx="1">
                  <c:v>55.21</c:v>
                </c:pt>
                <c:pt idx="2">
                  <c:v>55.42</c:v>
                </c:pt>
                <c:pt idx="3">
                  <c:v>60.76</c:v>
                </c:pt>
                <c:pt idx="4">
                  <c:v>59.61</c:v>
                </c:pt>
                <c:pt idx="5">
                  <c:v>54.56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D2-4C90-B011-CA39BB06EB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axId val="185543760"/>
        <c:axId val="185544320"/>
      </c:barChart>
      <c:catAx>
        <c:axId val="185543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44320"/>
        <c:crosses val="autoZero"/>
        <c:auto val="1"/>
        <c:lblAlgn val="ctr"/>
        <c:lblOffset val="100"/>
        <c:noMultiLvlLbl val="0"/>
      </c:catAx>
      <c:valAx>
        <c:axId val="185544320"/>
        <c:scaling>
          <c:orientation val="minMax"/>
          <c:max val="65"/>
          <c:min val="45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4376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процентного соотношение испытуемых выборки по уровням субъективного благополучия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Лист4!$S$8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Лист4!$R$9:$R$12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 </c:v>
                </c:pt>
              </c:strCache>
            </c:strRef>
          </c:cat>
          <c:val>
            <c:numRef>
              <c:f>Лист4!$S$9:$S$12</c:f>
              <c:numCache>
                <c:formatCode>0%</c:formatCode>
                <c:ptCount val="4"/>
                <c:pt idx="0">
                  <c:v>0.11</c:v>
                </c:pt>
                <c:pt idx="1">
                  <c:v>0.3</c:v>
                </c:pt>
                <c:pt idx="2">
                  <c:v>0.51</c:v>
                </c:pt>
                <c:pt idx="3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A6-4D69-AE01-8E93BEEE86D5}"/>
            </c:ext>
          </c:extLst>
        </c:ser>
        <c:ser>
          <c:idx val="1"/>
          <c:order val="1"/>
          <c:tx>
            <c:strRef>
              <c:f>Лист4!$T$8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Лист4!$R$9:$R$12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 </c:v>
                </c:pt>
              </c:strCache>
            </c:strRef>
          </c:cat>
          <c:val>
            <c:numRef>
              <c:f>Лист4!$T$9:$T$12</c:f>
              <c:numCache>
                <c:formatCode>0%</c:formatCode>
                <c:ptCount val="4"/>
                <c:pt idx="0">
                  <c:v>0.08</c:v>
                </c:pt>
                <c:pt idx="1">
                  <c:v>0.23</c:v>
                </c:pt>
                <c:pt idx="2">
                  <c:v>0.5</c:v>
                </c:pt>
                <c:pt idx="3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A6-4D69-AE01-8E93BEEE86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6"/>
        <c:axId val="187322272"/>
        <c:axId val="187322832"/>
      </c:barChart>
      <c:catAx>
        <c:axId val="18732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7322832"/>
        <c:crosses val="autoZero"/>
        <c:auto val="1"/>
        <c:lblAlgn val="ctr"/>
        <c:lblOffset val="100"/>
        <c:noMultiLvlLbl val="0"/>
      </c:catAx>
      <c:valAx>
        <c:axId val="187322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732227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4D5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4D5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463888888888889E-2"/>
          <c:y val="0.10854764957264958"/>
          <c:w val="0.88360176767676757"/>
          <c:h val="0.69249978632478637"/>
        </c:manualLayout>
      </c:layout>
      <c:pie3DChart>
        <c:varyColors val="1"/>
        <c:ser>
          <c:idx val="0"/>
          <c:order val="0"/>
          <c:tx>
            <c:strRef>
              <c:f>Лист2!$C$1</c:f>
              <c:strCache>
                <c:ptCount val="1"/>
                <c:pt idx="0">
                  <c:v>процентное соотношение испытуемых по уровням интегрального показателя психологического благополучия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6B0A-4DDC-99F3-27DE432D04EE}"/>
              </c:ext>
            </c:extLst>
          </c:dPt>
          <c:dPt>
            <c:idx val="1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6B0A-4DDC-99F3-27DE432D04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Лист2!$B$2:$B$3</c:f>
              <c:strCache>
                <c:ptCount val="2"/>
                <c:pt idx="0">
                  <c:v>положительное отношение</c:v>
                </c:pt>
                <c:pt idx="1">
                  <c:v>нейтральное отношение</c:v>
                </c:pt>
              </c:strCache>
            </c:strRef>
          </c:cat>
          <c:val>
            <c:numRef>
              <c:f>Лист2!$C$2:$C$3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B0A-4DDC-99F3-27DE432D04E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4D5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4D5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595454545454546E-2"/>
          <c:y val="0.10583397435897435"/>
          <c:w val="0.88888434343434353"/>
          <c:h val="0.69521346153846153"/>
        </c:manualLayout>
      </c:layout>
      <c:pie3DChart>
        <c:varyColors val="1"/>
        <c:ser>
          <c:idx val="0"/>
          <c:order val="0"/>
          <c:tx>
            <c:strRef>
              <c:f>Лист2!$C$1</c:f>
              <c:strCache>
                <c:ptCount val="1"/>
                <c:pt idx="0">
                  <c:v>процентное соотношение испытуемых по уровням интегрального показателя психологического благополучия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1495-41EC-8A48-8D14C183E39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1495-41EC-8A48-8D14C183E390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1495-41EC-8A48-8D14C183E3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Лист2!$B$2:$B$4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Лист2!$C$2:$C$4</c:f>
              <c:numCache>
                <c:formatCode>0%</c:formatCode>
                <c:ptCount val="3"/>
                <c:pt idx="0">
                  <c:v>0.76</c:v>
                </c:pt>
                <c:pt idx="1">
                  <c:v>0.21</c:v>
                </c:pt>
                <c:pt idx="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5-41EC-8A48-8D14C183E39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4D59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процентное соотношение испытуемых по уровням интегрального показателя психологического благополучия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4D59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520202020202017E-2"/>
          <c:y val="0.26051346153846155"/>
          <c:w val="0.89416666666666655"/>
          <c:h val="0.73863269230769224"/>
        </c:manualLayout>
      </c:layout>
      <c:pie3DChart>
        <c:varyColors val="1"/>
        <c:ser>
          <c:idx val="0"/>
          <c:order val="0"/>
          <c:tx>
            <c:strRef>
              <c:f>Лист2!$C$1</c:f>
              <c:strCache>
                <c:ptCount val="1"/>
                <c:pt idx="0">
                  <c:v>процентное соотношение испытуемых по уровням интегрального показателя психологического благополучия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729-4D5F-AB55-4DAB382FE38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729-4D5F-AB55-4DAB382FE38D}"/>
              </c:ext>
            </c:extLst>
          </c:dPt>
          <c:dPt>
            <c:idx val="2"/>
            <c:bubble3D val="0"/>
            <c:explosion val="1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729-4D5F-AB55-4DAB382FE3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Лист2!$B$2:$B$4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 </c:v>
                </c:pt>
              </c:strCache>
            </c:strRef>
          </c:cat>
          <c:val>
            <c:numRef>
              <c:f>Лист2!$C$2:$C$4</c:f>
              <c:numCache>
                <c:formatCode>0%</c:formatCode>
                <c:ptCount val="3"/>
                <c:pt idx="0">
                  <c:v>0.39</c:v>
                </c:pt>
                <c:pt idx="1">
                  <c:v>0.34</c:v>
                </c:pt>
                <c:pt idx="2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29-4D5F-AB55-4DAB382FE38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rgbClr val="004D59"/>
                </a:solidFill>
                <a:latin typeface="+mj-lt"/>
                <a:ea typeface="+mj-ea"/>
                <a:cs typeface="+mj-cs"/>
              </a:defRPr>
            </a:pPr>
            <a:r>
              <a:rPr lang="ru-RU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многомерной модели психологического благополучия у подростков с низким интегральным показателем</a:t>
            </a:r>
            <a:endParaRPr lang="ru-RU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rgbClr val="004D59"/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6320076445134345"/>
          <c:y val="0.18610388995739838"/>
          <c:w val="0.50182308292544509"/>
          <c:h val="0.6938962042703591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Лист3!$I$39:$N$39</c:f>
              <c:strCache>
                <c:ptCount val="6"/>
                <c:pt idx="0">
                  <c:v>Положительные отношения с другими</c:v>
                </c:pt>
                <c:pt idx="1">
                  <c:v>Автономия</c:v>
                </c:pt>
                <c:pt idx="2">
                  <c:v>Управление окружением</c:v>
                </c:pt>
                <c:pt idx="3">
                  <c:v>Личностный рост</c:v>
                </c:pt>
                <c:pt idx="4">
                  <c:v>Цель в жизни</c:v>
                </c:pt>
                <c:pt idx="5">
                  <c:v>Самопринятие</c:v>
                </c:pt>
              </c:strCache>
            </c:strRef>
          </c:cat>
          <c:val>
            <c:numRef>
              <c:f>Лист3!$I$40:$N$40</c:f>
              <c:numCache>
                <c:formatCode>0.0</c:formatCode>
                <c:ptCount val="6"/>
                <c:pt idx="0">
                  <c:v>49</c:v>
                </c:pt>
                <c:pt idx="1">
                  <c:v>49.2</c:v>
                </c:pt>
                <c:pt idx="2">
                  <c:v>47</c:v>
                </c:pt>
                <c:pt idx="3">
                  <c:v>52.9</c:v>
                </c:pt>
                <c:pt idx="4">
                  <c:v>51</c:v>
                </c:pt>
                <c:pt idx="5">
                  <c:v>45.7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D3-45C6-AA45-D9CFBF947A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81532896"/>
        <c:axId val="181533456"/>
      </c:barChart>
      <c:catAx>
        <c:axId val="18153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533456"/>
        <c:crosses val="autoZero"/>
        <c:auto val="1"/>
        <c:lblAlgn val="ctr"/>
        <c:lblOffset val="100"/>
        <c:noMultiLvlLbl val="0"/>
      </c:catAx>
      <c:valAx>
        <c:axId val="181533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53289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Процентное соотношение испытуемых выборки по уровням субъективного благополучия</a:t>
            </a:r>
            <a:endParaRPr lang="ru-RU" sz="1800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484006970272065E-2"/>
          <c:y val="0.25134559964717723"/>
          <c:w val="0.75671345108924248"/>
          <c:h val="0.71736137062211958"/>
        </c:manualLayout>
      </c:layout>
      <c:pie3DChart>
        <c:varyColors val="1"/>
        <c:ser>
          <c:idx val="0"/>
          <c:order val="0"/>
          <c:tx>
            <c:strRef>
              <c:f>Лист2!$C$1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0124-4464-B7AE-10C9E97233DC}"/>
              </c:ext>
            </c:extLst>
          </c:dPt>
          <c:dPt>
            <c:idx val="1"/>
            <c:bubble3D val="0"/>
            <c:explosion val="6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0124-4464-B7AE-10C9E97233DC}"/>
              </c:ext>
            </c:extLst>
          </c:dPt>
          <c:dPt>
            <c:idx val="2"/>
            <c:bubble3D val="0"/>
            <c:explosion val="3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0124-4464-B7AE-10C9E97233DC}"/>
              </c:ext>
            </c:extLst>
          </c:dPt>
          <c:dPt>
            <c:idx val="3"/>
            <c:bubble3D val="0"/>
            <c:explosion val="7"/>
            <c:spPr>
              <a:solidFill>
                <a:srgbClr val="5B9BD5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0124-4464-B7AE-10C9E9723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Лист2!$B$2:$B$5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 </c:v>
                </c:pt>
              </c:strCache>
            </c:strRef>
          </c:cat>
          <c:val>
            <c:numRef>
              <c:f>Лист2!$C$2:$C$5</c:f>
              <c:numCache>
                <c:formatCode>0%</c:formatCode>
                <c:ptCount val="4"/>
                <c:pt idx="0">
                  <c:v>0.08</c:v>
                </c:pt>
                <c:pt idx="1">
                  <c:v>0.23</c:v>
                </c:pt>
                <c:pt idx="2">
                  <c:v>0.5</c:v>
                </c:pt>
                <c:pt idx="3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124-4464-B7AE-10C9E97233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852883937760042"/>
          <c:y val="0.36231580329458346"/>
          <c:w val="0.21512450775572883"/>
          <c:h val="0.39612770298249694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4D5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  <a:endParaRPr lang="ru-RU" sz="1800" b="1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4D5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4402083333333336E-2"/>
          <c:y val="0.14014786324786324"/>
          <c:w val="0.88325995370370369"/>
          <c:h val="0.679699358974358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Лист5!$I$46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Лист5!$J$46:$L$46</c:f>
              <c:numCache>
                <c:formatCode>General</c:formatCode>
                <c:ptCount val="3"/>
                <c:pt idx="0">
                  <c:v>60</c:v>
                </c:pt>
                <c:pt idx="1">
                  <c:v>38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AE-471B-B2F4-FA32BBAC0A4D}"/>
            </c:ext>
          </c:extLst>
        </c:ser>
        <c:ser>
          <c:idx val="1"/>
          <c:order val="1"/>
          <c:tx>
            <c:strRef>
              <c:f>Лист5!$I$47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Лист5!$J$47:$L$47</c:f>
              <c:numCache>
                <c:formatCode>General</c:formatCode>
                <c:ptCount val="3"/>
                <c:pt idx="0">
                  <c:v>64</c:v>
                </c:pt>
                <c:pt idx="1">
                  <c:v>36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AE-471B-B2F4-FA32BBAC0A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3926960"/>
        <c:axId val="183927520"/>
        <c:axId val="0"/>
      </c:bar3DChart>
      <c:catAx>
        <c:axId val="18392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3927520"/>
        <c:crosses val="autoZero"/>
        <c:auto val="1"/>
        <c:lblAlgn val="ctr"/>
        <c:lblOffset val="100"/>
        <c:noMultiLvlLbl val="0"/>
      </c:catAx>
      <c:valAx>
        <c:axId val="183927520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3926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4D5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endParaRPr lang="ru-RU" sz="1800" b="1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4D5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Лист5!$I$46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Лист5!$J$46:$L$46</c:f>
              <c:numCache>
                <c:formatCode>General</c:formatCode>
                <c:ptCount val="3"/>
                <c:pt idx="0">
                  <c:v>9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71-437C-9DEA-710C82C5AA24}"/>
            </c:ext>
          </c:extLst>
        </c:ser>
        <c:ser>
          <c:idx val="1"/>
          <c:order val="1"/>
          <c:tx>
            <c:strRef>
              <c:f>Лист5!$I$47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Лист5!$J$47:$L$47</c:f>
              <c:numCache>
                <c:formatCode>General</c:formatCode>
                <c:ptCount val="3"/>
                <c:pt idx="0">
                  <c:v>11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71-437C-9DEA-710C82C5AA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3930320"/>
        <c:axId val="183930880"/>
        <c:axId val="0"/>
      </c:bar3DChart>
      <c:catAx>
        <c:axId val="18393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3930880"/>
        <c:crosses val="autoZero"/>
        <c:auto val="1"/>
        <c:lblAlgn val="ctr"/>
        <c:lblOffset val="100"/>
        <c:noMultiLvlLbl val="0"/>
      </c:catAx>
      <c:valAx>
        <c:axId val="183930880"/>
        <c:scaling>
          <c:orientation val="minMax"/>
          <c:max val="1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393032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4D5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 smtClean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endParaRPr lang="ru-RU" sz="1800" b="1" dirty="0">
              <a:solidFill>
                <a:srgbClr val="004D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4D5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Лист5!$I$46</c:f>
              <c:strCache>
                <c:ptCount val="1"/>
                <c:pt idx="0">
                  <c:v>до реализации проекта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Лист5!$J$46:$L$46</c:f>
              <c:numCache>
                <c:formatCode>General</c:formatCode>
                <c:ptCount val="3"/>
                <c:pt idx="0">
                  <c:v>25</c:v>
                </c:pt>
                <c:pt idx="1">
                  <c:v>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1-4011-BE0A-8AC6B850F1BB}"/>
            </c:ext>
          </c:extLst>
        </c:ser>
        <c:ser>
          <c:idx val="1"/>
          <c:order val="1"/>
          <c:tx>
            <c:strRef>
              <c:f>Лист5!$I$47</c:f>
              <c:strCache>
                <c:ptCount val="1"/>
                <c:pt idx="0">
                  <c:v>после реализации проекта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Лист5!$J$45:$L$45</c:f>
              <c:strCache>
                <c:ptCount val="3"/>
                <c:pt idx="0">
                  <c:v>положительное отношение</c:v>
                </c:pt>
                <c:pt idx="1">
                  <c:v>нейтральное отношение</c:v>
                </c:pt>
                <c:pt idx="2">
                  <c:v>негативное отношение</c:v>
                </c:pt>
              </c:strCache>
            </c:strRef>
          </c:cat>
          <c:val>
            <c:numRef>
              <c:f>Лист5!$J$47:$L$47</c:f>
              <c:numCache>
                <c:formatCode>General</c:formatCode>
                <c:ptCount val="3"/>
                <c:pt idx="0">
                  <c:v>27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41-4011-BE0A-8AC6B850F1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5537040"/>
        <c:axId val="185537600"/>
        <c:axId val="0"/>
      </c:bar3DChart>
      <c:catAx>
        <c:axId val="18553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37600"/>
        <c:crosses val="autoZero"/>
        <c:auto val="1"/>
        <c:lblAlgn val="ctr"/>
        <c:lblOffset val="100"/>
        <c:noMultiLvlLbl val="0"/>
      </c:catAx>
      <c:valAx>
        <c:axId val="185537600"/>
        <c:scaling>
          <c:orientation val="minMax"/>
          <c:max val="3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53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5C974-2BD8-4033-91C8-759A943E3B72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0E44C-A224-4480-8E20-5C959F8133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07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B592DF-0932-45EA-96B6-208476CF6128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D7C24-CF53-4AD6-AAB6-ECCB57C49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4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271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78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927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543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4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03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96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98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87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115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62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8577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84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547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4595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F99D9-71C3-45AC-A889-4ABD684BB52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50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6956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006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8051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7183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580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53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748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24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051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14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D7C24-CF53-4AD6-AAB6-ECCB57C49CA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25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esign\2014\02_пед\53_шаблон презентации\01_slide_vershiny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75" y="-37336"/>
            <a:ext cx="12285157" cy="69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7648" y="2130428"/>
            <a:ext cx="8544949" cy="1470025"/>
          </a:xfrm>
        </p:spPr>
        <p:txBody>
          <a:bodyPr/>
          <a:lstStyle>
            <a:lvl1pPr algn="r">
              <a:defRPr>
                <a:solidFill>
                  <a:srgbClr val="FFFF00"/>
                </a:solidFill>
                <a:latin typeface="Bebas Neue Bold" pitchFamily="34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7648" y="4149080"/>
            <a:ext cx="8544949" cy="2016224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26753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61778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16727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6B924-80EE-4911-9268-4CBDEA7C59DC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24A1F-2DA9-445E-B16B-33F82461C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53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76672"/>
            <a:ext cx="10972800" cy="108012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9669" y="1600203"/>
            <a:ext cx="8462731" cy="4525963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4"/>
              </a:buBlip>
              <a:defRPr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0669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0419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5836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33416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4066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84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87579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950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esign\2014\02_пед\53_шаблон презентации\01_slide rsvpu_bg_page_4x3_var.3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5102"/>
            <a:ext cx="12239321" cy="688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esign\2014\02_пед\53_шаблон презентации\01_slide rsvpu_bg_page_4x3_var.3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321" y="-25102"/>
            <a:ext cx="12239321" cy="688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23660" y="1628800"/>
            <a:ext cx="875076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C1DF7-B94B-4F96-A072-358F9E1983F4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52AF-21AD-4F0A-ACB4-8866ABDBF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21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rgbClr val="004D5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3200" kern="1200">
          <a:solidFill>
            <a:srgbClr val="004D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6"/>
        </a:buBlip>
        <a:defRPr sz="2800" kern="1200">
          <a:solidFill>
            <a:srgbClr val="00ACC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3952" y="2060848"/>
            <a:ext cx="6528048" cy="1872208"/>
          </a:xfrm>
        </p:spPr>
        <p:txBody>
          <a:bodyPr>
            <a:normAutofit fontScale="90000"/>
          </a:bodyPr>
          <a:lstStyle/>
          <a:p>
            <a:pPr marR="90170" algn="ctr"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ПСИХОЛОГИЧЕСКИ БЕЗОПАСНАЯ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ОБРАЗОВАТЕЛЬНАЯ СРЕДА 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КАК УСЛОВИЕ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ФОРМИРОВАНИЯ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ПСИХОЛОГИЧЕСКОГО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ЗДОРОВЬЯ ПОДРОСТКОВ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7888" y="4149080"/>
            <a:ext cx="7104112" cy="21602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 студент, группы </a:t>
            </a:r>
          </a:p>
          <a:p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Нт-304 </a:t>
            </a:r>
            <a:r>
              <a:rPr lang="ru-RU" sz="2400" dirty="0" err="1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мППс</a:t>
            </a:r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Куценок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Р.Г. </a:t>
            </a:r>
            <a:endParaRPr lang="ru-RU" sz="2400" dirty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9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404664"/>
            <a:ext cx="12006418" cy="1584176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защищенности у обучающихся, педагогов и родителей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И. А. Баевой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05058"/>
              </p:ext>
            </p:extLst>
          </p:nvPr>
        </p:nvGraphicFramePr>
        <p:xfrm>
          <a:off x="141462" y="1988840"/>
          <a:ext cx="11907865" cy="336037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1279533377"/>
                    </a:ext>
                  </a:extLst>
                </a:gridCol>
                <a:gridCol w="2358262">
                  <a:extLst>
                    <a:ext uri="{9D8B030D-6E8A-4147-A177-3AD203B41FA5}">
                      <a16:colId xmlns:a16="http://schemas.microsoft.com/office/drawing/2014/main" val="2758828325"/>
                    </a:ext>
                  </a:extLst>
                </a:gridCol>
                <a:gridCol w="2358262">
                  <a:extLst>
                    <a:ext uri="{9D8B030D-6E8A-4147-A177-3AD203B41FA5}">
                      <a16:colId xmlns:a16="http://schemas.microsoft.com/office/drawing/2014/main" val="3590566883"/>
                    </a:ext>
                  </a:extLst>
                </a:gridCol>
                <a:gridCol w="2358262">
                  <a:extLst>
                    <a:ext uri="{9D8B030D-6E8A-4147-A177-3AD203B41FA5}">
                      <a16:colId xmlns:a16="http://schemas.microsoft.com/office/drawing/2014/main" val="1008730103"/>
                    </a:ext>
                  </a:extLst>
                </a:gridCol>
                <a:gridCol w="2456815">
                  <a:extLst>
                    <a:ext uri="{9D8B030D-6E8A-4147-A177-3AD203B41FA5}">
                      <a16:colId xmlns:a16="http://schemas.microsoft.com/office/drawing/2014/main" val="4105871637"/>
                    </a:ext>
                  </a:extLst>
                </a:gridCol>
              </a:tblGrid>
              <a:tr h="13441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защищенности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обучающимися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педагогами</a:t>
                      </a:r>
                      <a:endParaRPr lang="ru-RU" sz="24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администрацией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5769518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6485119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6049385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3459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1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332656"/>
            <a:ext cx="1200641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 благополучия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К.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Рифф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76685075"/>
              </p:ext>
            </p:extLst>
          </p:nvPr>
        </p:nvGraphicFramePr>
        <p:xfrm>
          <a:off x="191344" y="1475654"/>
          <a:ext cx="4464496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668101516"/>
              </p:ext>
            </p:extLst>
          </p:nvPr>
        </p:nvGraphicFramePr>
        <p:xfrm>
          <a:off x="4708490" y="1486117"/>
          <a:ext cx="7292166" cy="4669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265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332656"/>
            <a:ext cx="1200641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субъективного благополучия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Г.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Перуэ-Баду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48693919"/>
              </p:ext>
            </p:extLst>
          </p:nvPr>
        </p:nvGraphicFramePr>
        <p:xfrm>
          <a:off x="66246" y="1484784"/>
          <a:ext cx="638979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528048" y="1484784"/>
            <a:ext cx="5544616" cy="4752528"/>
          </a:xfrm>
        </p:spPr>
        <p:txBody>
          <a:bodyPr>
            <a:noAutofit/>
          </a:bodyPr>
          <a:lstStyle/>
          <a:p>
            <a:pPr marL="360000" indent="450215">
              <a:lnSpc>
                <a:spcPct val="115000"/>
              </a:lnSpc>
              <a:tabLst>
                <a:tab pos="630555" algn="l"/>
                <a:tab pos="1371600" algn="l"/>
              </a:tabLs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Суммарный коэффициент субъективного благополучия у испытуемых составил 59 баллов, что соответствует среднему уровню. Следовательно, более половины испытуемых проявляют неустойчивый уровень субъективного благополучия, что будет проявляться в изменчивости внутренних эмоциональных переживаний, связанных с отношением подростков к себе, окружающим людям и внешней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среде.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70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404664"/>
            <a:ext cx="11521280" cy="1656184"/>
          </a:xfrm>
        </p:spPr>
        <p:txBody>
          <a:bodyPr>
            <a:no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Психолого-педагогический проект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психологического здоровья подростков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психологически безопасной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среды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360" y="2060848"/>
            <a:ext cx="11521280" cy="4176464"/>
          </a:xfrm>
        </p:spPr>
        <p:txBody>
          <a:bodyPr>
            <a:noAutofit/>
          </a:bodyPr>
          <a:lstStyle/>
          <a:p>
            <a:pPr marL="360000" indent="450000" algn="just">
              <a:lnSpc>
                <a:spcPct val="114000"/>
              </a:lnSpc>
              <a:buNone/>
              <a:tabLst>
                <a:tab pos="630555" algn="l"/>
                <a:tab pos="137160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проекта:</a:t>
            </a:r>
          </a:p>
          <a:p>
            <a:pPr marL="360000" indent="450000" algn="just">
              <a:lnSpc>
                <a:spcPct val="114000"/>
              </a:lnSpc>
              <a:buNone/>
              <a:tabLst>
                <a:tab pos="630555" algn="l"/>
                <a:tab pos="13716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	Способствовать повышению уровней психологического и субъективного благополучия у подростков.</a:t>
            </a:r>
          </a:p>
          <a:p>
            <a:pPr marL="360000" indent="450000" algn="just">
              <a:lnSpc>
                <a:spcPct val="114000"/>
              </a:lnSpc>
              <a:buNone/>
              <a:tabLst>
                <a:tab pos="630555" algn="l"/>
                <a:tab pos="13716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	Осуществлять психологическое просвещение педагогов по проблеме безопасного психологического взаимодействия и ненасильственной коммуникации с подростками в условиях образовательной среды.</a:t>
            </a:r>
          </a:p>
          <a:p>
            <a:pPr marL="360000" indent="450000" algn="just">
              <a:lnSpc>
                <a:spcPct val="114000"/>
              </a:lnSpc>
              <a:buNone/>
              <a:tabLst>
                <a:tab pos="630555" algn="l"/>
                <a:tab pos="13716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	Повышать психолого-педагогическую компетентность родителей по вопросам безопасного психологического взаимодействия и ненасильственной коммуникации в семье.</a:t>
            </a:r>
          </a:p>
        </p:txBody>
      </p:sp>
    </p:spTree>
    <p:extLst>
      <p:ext uri="{BB962C8B-B14F-4D97-AF65-F5344CB8AC3E}">
        <p14:creationId xmlns:p14="http://schemas.microsoft.com/office/powerpoint/2010/main" val="16988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9337" y="384000"/>
            <a:ext cx="11881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Элективный курс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психологии для подростков «Управление собой»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328650"/>
              </p:ext>
            </p:extLst>
          </p:nvPr>
        </p:nvGraphicFramePr>
        <p:xfrm>
          <a:off x="119336" y="753332"/>
          <a:ext cx="11881319" cy="266245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452255202"/>
                    </a:ext>
                  </a:extLst>
                </a:gridCol>
                <a:gridCol w="4981612">
                  <a:extLst>
                    <a:ext uri="{9D8B030D-6E8A-4147-A177-3AD203B41FA5}">
                      <a16:colId xmlns:a16="http://schemas.microsoft.com/office/drawing/2014/main" val="2385812995"/>
                    </a:ext>
                  </a:extLst>
                </a:gridCol>
                <a:gridCol w="6251635">
                  <a:extLst>
                    <a:ext uri="{9D8B030D-6E8A-4147-A177-3AD203B41FA5}">
                      <a16:colId xmlns:a16="http://schemas.microsoft.com/office/drawing/2014/main" val="2839534823"/>
                    </a:ext>
                  </a:extLst>
                </a:gridCol>
              </a:tblGrid>
              <a:tr h="20508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1359868479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значит управлять собой, слушать себя?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правил групповой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работы; Формирование мотивации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1272184338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чего нужны эмоции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эмоционального контроля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1617716093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управлять эмоциями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эмоционального контроля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378054784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сохранять спокойствие и объективность?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Обучение приемам самоконтроля поведения в конфликтных ситуациях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3111296875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люди одинаковые или все люди разные?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самоконтроля поведения в конфликтных ситуациях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1198462901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Каковы твои особенности?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самосознания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положительного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самоотношения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4276288496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понять, что тебе подходит?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личностной самоорганизации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2052122286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что влияет темперамент?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самосознания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положительного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самоотношения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2821989624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Практика внимательности как инструмент управления собой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Развитее саморегуляции внимания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411842279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ценности влияют на мои выборы?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самосознания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положительного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самоотношения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2626879435"/>
                  </a:ext>
                </a:extLst>
              </a:tr>
              <a:tr h="2212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берется мотивация. Заставлять себя или позволять себе?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поведения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762" marR="37762" marT="0" marB="0" anchor="ctr"/>
                </a:tc>
                <a:extLst>
                  <a:ext uri="{0D108BD9-81ED-4DB2-BD59-A6C34878D82A}">
                    <a16:rowId xmlns:a16="http://schemas.microsoft.com/office/drawing/2014/main" val="3288817505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500797"/>
              </p:ext>
            </p:extLst>
          </p:nvPr>
        </p:nvGraphicFramePr>
        <p:xfrm>
          <a:off x="119335" y="3753787"/>
          <a:ext cx="11881320" cy="2479185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648073">
                  <a:extLst>
                    <a:ext uri="{9D8B030D-6E8A-4147-A177-3AD203B41FA5}">
                      <a16:colId xmlns:a16="http://schemas.microsoft.com/office/drawing/2014/main" val="4074178252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57085910"/>
                    </a:ext>
                  </a:extLst>
                </a:gridCol>
                <a:gridCol w="6264695">
                  <a:extLst>
                    <a:ext uri="{9D8B030D-6E8A-4147-A177-3AD203B41FA5}">
                      <a16:colId xmlns:a16="http://schemas.microsoft.com/office/drawing/2014/main" val="2877081982"/>
                    </a:ext>
                  </a:extLst>
                </a:gridCol>
              </a:tblGrid>
              <a:tr h="21602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4011335682"/>
                  </a:ext>
                </a:extLst>
              </a:tr>
              <a:tr h="33789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Техники разрешения конфликтных ситуаций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компетентность педагогов в вопросах разрешения конфликтных ситуаций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2249964702"/>
                  </a:ext>
                </a:extLst>
              </a:tr>
              <a:tr h="49305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Напряженные ситуации педагогической деятельности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Познакомить педагогов с особенностями и способами преодоления напряженных конфликтных ситуаций в педагогической деятельности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249195699"/>
                  </a:ext>
                </a:extLst>
              </a:tr>
              <a:tr h="57522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Эффективное сотрудничество педагога и обучающихся в условиях развивающего обучения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Познакомить педагогов со стратегиями эффективного сотрудничества и конструктивного общения с обучающимися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57799324"/>
                  </a:ext>
                </a:extLst>
              </a:tr>
              <a:tr h="42236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эмоционального состояния педагога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Познакомить педагогов со способами саморегуляции эмоционального состояния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3499002089"/>
                  </a:ext>
                </a:extLst>
              </a:tr>
              <a:tr h="42236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Психофизическая тренировка педагогов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Познакомить педагогов с психофизическими техниками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эмоционального состояния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41" marR="58741" marT="0" marB="0"/>
                </a:tc>
                <a:extLst>
                  <a:ext uri="{0D108BD9-81ED-4DB2-BD59-A6C34878D82A}">
                    <a16:rowId xmlns:a16="http://schemas.microsoft.com/office/drawing/2014/main" val="911805722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9337" y="3380323"/>
            <a:ext cx="11881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Семинарские занятия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</a:t>
            </a:r>
          </a:p>
        </p:txBody>
      </p:sp>
    </p:spTree>
    <p:extLst>
      <p:ext uri="{BB962C8B-B14F-4D97-AF65-F5344CB8AC3E}">
        <p14:creationId xmlns:p14="http://schemas.microsoft.com/office/powerpoint/2010/main" val="135788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813" y="420264"/>
            <a:ext cx="11881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Лекционные занятия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 обучающихся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6813" y="2335348"/>
            <a:ext cx="11881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социально-психологических тренингов для подростков «От Хаоса к Гармонии»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743040"/>
              </p:ext>
            </p:extLst>
          </p:nvPr>
        </p:nvGraphicFramePr>
        <p:xfrm>
          <a:off x="116810" y="822110"/>
          <a:ext cx="11881321" cy="1509884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648073">
                  <a:extLst>
                    <a:ext uri="{9D8B030D-6E8A-4147-A177-3AD203B41FA5}">
                      <a16:colId xmlns:a16="http://schemas.microsoft.com/office/drawing/2014/main" val="562389159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36041492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val="890462573"/>
                    </a:ext>
                  </a:extLst>
                </a:gridCol>
              </a:tblGrid>
              <a:tr h="2273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5818569"/>
                  </a:ext>
                </a:extLst>
              </a:tr>
              <a:tr h="59808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«Язык принятия» и «язык непринятия»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 понятием «принятие» ребенка,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особенностями принимающего и не принимающего по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ведения родителя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3304097"/>
                  </a:ext>
                </a:extLst>
              </a:tr>
              <a:tr h="42720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слушание как способ решения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 детей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 целями и приемами активного слушания, развитие навыков активного слушания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2621573"/>
                  </a:ext>
                </a:extLst>
              </a:tr>
              <a:tr h="25632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Конфликты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со способами разрешения конфликтных ситуаций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8597652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931049"/>
              </p:ext>
            </p:extLst>
          </p:nvPr>
        </p:nvGraphicFramePr>
        <p:xfrm>
          <a:off x="119335" y="2708921"/>
          <a:ext cx="11881320" cy="3330915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648073">
                  <a:extLst>
                    <a:ext uri="{9D8B030D-6E8A-4147-A177-3AD203B41FA5}">
                      <a16:colId xmlns:a16="http://schemas.microsoft.com/office/drawing/2014/main" val="2028129157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122285952"/>
                    </a:ext>
                  </a:extLst>
                </a:gridCol>
                <a:gridCol w="6264695">
                  <a:extLst>
                    <a:ext uri="{9D8B030D-6E8A-4147-A177-3AD203B41FA5}">
                      <a16:colId xmlns:a16="http://schemas.microsoft.com/office/drawing/2014/main" val="2558534009"/>
                    </a:ext>
                  </a:extLst>
                </a:gridCol>
              </a:tblGrid>
              <a:tr h="21602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занятия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2754181673"/>
                  </a:ext>
                </a:extLst>
              </a:tr>
              <a:tr h="95809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«Команда и 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условий, способствующих развитию навыков вербального и невербального общения, лидерских качеств, креативности, преодолению подростками психологических барьеров в коммуникациях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3458437506"/>
                  </a:ext>
                </a:extLst>
              </a:tr>
              <a:tr h="71575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«Двуликий Янус»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самопознанию и осознанию подростками своей неповторимости через раскрытие потенциальных возможностей своей личности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675419552"/>
                  </a:ext>
                </a:extLst>
              </a:tr>
              <a:tr h="71575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«Мой внутренний мир – от Хаоса к Гармонии»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самопознанию и осознанию подростками своей неповторимости через раскрытие потенциальных возможностей своей личности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3026352284"/>
                  </a:ext>
                </a:extLst>
              </a:tr>
              <a:tr h="35928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«Разговор со своим телом»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физической и эмоциональной интеграции личности участников группы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2669075201"/>
                  </a:ext>
                </a:extLst>
              </a:tr>
              <a:tr h="3537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 фестиваля, получение обратной связи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90" marR="62390" marT="0" marB="0"/>
                </a:tc>
                <a:extLst>
                  <a:ext uri="{0D108BD9-81ED-4DB2-BD59-A6C34878D82A}">
                    <a16:rowId xmlns:a16="http://schemas.microsoft.com/office/drawing/2014/main" val="2242770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5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1624" y="420256"/>
            <a:ext cx="6984776" cy="36004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онлайн видео-курса «Управление собой»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677" t="12537" r="28738" b="20417"/>
          <a:stretch/>
        </p:blipFill>
        <p:spPr>
          <a:xfrm>
            <a:off x="246765" y="850021"/>
            <a:ext cx="7513512" cy="43204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39831" y="5362465"/>
            <a:ext cx="5489195" cy="94685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  <a:tabLst>
                <a:tab pos="630555" algn="l"/>
                <a:tab pos="1371600" algn="l"/>
              </a:tabLst>
            </a:pP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 видео-курса: Виктория </a:t>
            </a:r>
            <a:r>
              <a:rPr lang="ru-RU" sz="16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Шиманская</a:t>
            </a: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Доктор </a:t>
            </a: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психологии, преподаватель МГИМО, Московского Института Психоанализа. R&amp;D директор SKILLFOLIO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3258727"/>
            <a:ext cx="6235832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7824192" y="1450102"/>
            <a:ext cx="4219608" cy="11388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5"/>
              </a:buBlip>
              <a:defRPr sz="3200" kern="1200">
                <a:solidFill>
                  <a:srgbClr val="004D5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6"/>
              </a:buBlip>
              <a:defRPr sz="2800" kern="1200">
                <a:solidFill>
                  <a:srgbClr val="00ACC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tabLst>
                <a:tab pos="630555" algn="l"/>
                <a:tab pos="13716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Ресурс:</a:t>
            </a:r>
          </a:p>
          <a:p>
            <a:pPr marL="0" indent="0" algn="ctr">
              <a:spcBef>
                <a:spcPts val="0"/>
              </a:spcBef>
              <a:buNone/>
              <a:tabLst>
                <a:tab pos="630555" algn="l"/>
                <a:tab pos="1371600" algn="l"/>
              </a:tabLs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https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://www.lektorium.tv/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6885" t="9052" r="6294" b="19929"/>
          <a:stretch/>
        </p:blipFill>
        <p:spPr>
          <a:xfrm>
            <a:off x="227348" y="836713"/>
            <a:ext cx="11737304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9336" y="413825"/>
            <a:ext cx="11953328" cy="36004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из рабочей тетради по курсу «Управление собой»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8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9"/>
          <a:stretch/>
        </p:blipFill>
        <p:spPr>
          <a:xfrm>
            <a:off x="4331754" y="821640"/>
            <a:ext cx="3703524" cy="53524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9" t="3810" r="2041" b="6014"/>
          <a:stretch/>
        </p:blipFill>
        <p:spPr>
          <a:xfrm>
            <a:off x="217866" y="958046"/>
            <a:ext cx="3888432" cy="51125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9162" y="803749"/>
            <a:ext cx="3585672" cy="538820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1953328" cy="36004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выполнения заданий из рабочей тетради по курсу «Управление собой»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18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4" t="4124" r="9228" b="10653"/>
          <a:stretch/>
        </p:blipFill>
        <p:spPr>
          <a:xfrm rot="19540425">
            <a:off x="-529301" y="1313036"/>
            <a:ext cx="6192688" cy="44644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02" t="10624" r="7154" b="7455"/>
          <a:stretch/>
        </p:blipFill>
        <p:spPr>
          <a:xfrm>
            <a:off x="8472264" y="1340766"/>
            <a:ext cx="3456384" cy="450832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1953328" cy="36004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выполнения заданий из рабочей тетради по курсу «Управление собой»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31100" t="10100" r="29919" b="5901"/>
          <a:stretch/>
        </p:blipFill>
        <p:spPr>
          <a:xfrm>
            <a:off x="3935760" y="926812"/>
            <a:ext cx="4320480" cy="5236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65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нфликты в школе: что делать родителям? | Блог Kinbe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4"/>
          <a:stretch/>
        </p:blipFill>
        <p:spPr bwMode="auto">
          <a:xfrm>
            <a:off x="4867569" y="692696"/>
            <a:ext cx="7321582" cy="517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344" y="620688"/>
            <a:ext cx="6912768" cy="4752528"/>
          </a:xfrm>
        </p:spPr>
        <p:txBody>
          <a:bodyPr>
            <a:noAutofit/>
          </a:bodyPr>
          <a:lstStyle/>
          <a:p>
            <a:pPr marL="360000" indent="450215">
              <a:lnSpc>
                <a:spcPct val="115000"/>
              </a:lnSpc>
              <a:tabLst>
                <a:tab pos="630555" algn="l"/>
                <a:tab pos="13716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современных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подростков в образовательной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среде сопровождает повышенное количество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рисков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опасностей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психологического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характера. </a:t>
            </a:r>
          </a:p>
          <a:p>
            <a:pPr marL="360000" indent="450215">
              <a:lnSpc>
                <a:spcPct val="115000"/>
              </a:lnSpc>
              <a:tabLst>
                <a:tab pos="630555" algn="l"/>
                <a:tab pos="13716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образовательной среды, не отвечающие требованиям психологической безопасности, способны оказывать деструктивное воздействие на развитие личности подростков и уровень их психологического здоровья.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0550" t="24801" r="26375" b="37400"/>
          <a:stretch/>
        </p:blipFill>
        <p:spPr>
          <a:xfrm>
            <a:off x="4259798" y="2991105"/>
            <a:ext cx="4032448" cy="259228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69" y="379889"/>
            <a:ext cx="10837505" cy="501316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семинарских </a:t>
            </a:r>
            <a:r>
              <a:rPr lang="ru-RU" sz="2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для педагогов</a:t>
            </a:r>
            <a:endParaRPr lang="ru-RU" sz="2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301495"/>
              </p:ext>
            </p:extLst>
          </p:nvPr>
        </p:nvGraphicFramePr>
        <p:xfrm>
          <a:off x="300990" y="1076842"/>
          <a:ext cx="11649543" cy="171862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2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57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54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307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разрешения конфликтных ситуаций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Обсуждением сущности понятия конфликт, его видов и функций.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Анализ причин и способов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предупреждения конфликтов. Ознакомление с основными методами разрешения конфликтных ситуаций: метод службы примирения, метод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Сабона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метод диалога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др..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0990" y="3063113"/>
            <a:ext cx="3958808" cy="2448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26" name="Picture 2" descr="Как решиться на трудный диалог и правильно его провести - SmartValues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3" r="12481"/>
          <a:stretch/>
        </p:blipFill>
        <p:spPr bwMode="auto">
          <a:xfrm>
            <a:off x="8296401" y="2829924"/>
            <a:ext cx="3672408" cy="29146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01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7452" b="8100"/>
          <a:stretch/>
        </p:blipFill>
        <p:spPr>
          <a:xfrm>
            <a:off x="7391963" y="881205"/>
            <a:ext cx="4591025" cy="2510690"/>
          </a:xfrm>
          <a:prstGeom prst="rect">
            <a:avLst/>
          </a:prstGeom>
        </p:spPr>
      </p:pic>
      <p:pic>
        <p:nvPicPr>
          <p:cNvPr id="2052" name="Picture 4" descr="Академический стресс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16"/>
          <a:stretch/>
        </p:blipFill>
        <p:spPr bwMode="auto">
          <a:xfrm>
            <a:off x="6528048" y="2996953"/>
            <a:ext cx="5778508" cy="328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69" y="379889"/>
            <a:ext cx="10837505" cy="501316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семинарских </a:t>
            </a:r>
            <a:r>
              <a:rPr lang="ru-RU" sz="2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для педагогов</a:t>
            </a:r>
            <a:endParaRPr lang="ru-RU" sz="2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461970"/>
              </p:ext>
            </p:extLst>
          </p:nvPr>
        </p:nvGraphicFramePr>
        <p:xfrm>
          <a:off x="271229" y="881206"/>
          <a:ext cx="7840995" cy="540047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76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2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6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11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Напряженные ситуации педагогической деятельности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причин напряженности педагогической деятельности, их объективные и субъективные факторы. Обсуждение вопросов: Как соотносятся напряженность и конфликтность в педагогическом общении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Каковы причины снижения уровня психического и физического здоровья педагогов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Каким образом можно сохранить «психофизиологический потенциал» педагога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Работа в подгруппах по 4–5 человек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упражнение «Профессионализм личности учителя»), направленная на вербализацию личностных качеств учителя, наиболее затрудняющих, педагогическое взаимодействие.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алгоритма решения конфликтной педагогической ситуации.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62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4805" b="27108"/>
          <a:stretch/>
        </p:blipFill>
        <p:spPr>
          <a:xfrm>
            <a:off x="6311350" y="3516004"/>
            <a:ext cx="5609423" cy="2700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230" y="3284984"/>
            <a:ext cx="6184811" cy="29632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248" y="332656"/>
            <a:ext cx="10837505" cy="476541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семинарских занятий для педагогов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94185"/>
              </p:ext>
            </p:extLst>
          </p:nvPr>
        </p:nvGraphicFramePr>
        <p:xfrm>
          <a:off x="271230" y="809197"/>
          <a:ext cx="11649543" cy="31546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2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7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76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7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Эффективное сотрудничество педагога и обучающихся в условиях развивающего обучения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Раскрытие тезиса «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Главное в педагогическом искусстве — это искусство взаимодействия педагога и ученика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обсуждение положений: «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Личное достоинство каждого неприкосновенно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Лишь тот имеет право требовать от других, кто умеет требовать от себя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Постоянная потребность общаться с детьми, жить их нуждами и интересами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Доверие — мера популярности учителя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Рассмотрение особенностей эффективного сотрудничества педагога и обучающихся,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 также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факторов эффективности, необходимых педагогических условий.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технологией встречных усилий.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Анализ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показателей и принципов эффективного сотрудничества.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9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8042" r="31778"/>
          <a:stretch/>
        </p:blipFill>
        <p:spPr>
          <a:xfrm>
            <a:off x="9480376" y="809197"/>
            <a:ext cx="2621083" cy="5428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193" y="307881"/>
            <a:ext cx="10837505" cy="50131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семинарских занятий для педагогов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817551"/>
              </p:ext>
            </p:extLst>
          </p:nvPr>
        </p:nvGraphicFramePr>
        <p:xfrm>
          <a:off x="271229" y="809197"/>
          <a:ext cx="9209146" cy="542811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35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7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56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67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344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эмоционального состояния педагога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Обзор проблемы эмоционального напряжения в педагогической деятельности.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Разбор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эффективного способа эмоциональной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— расслаблении мимической мускулатуры. Ознакомление с комплексом практических упражнений: «Маска удивления», «Жмурки», «Возмущение», «Маски», направленных на релаксацию групп мимических мышц: лба, глаз, носа, щек, губ, подбородка. Ознакомление с мобилизующей и успокаивающей техниками дыхания, а также с основными типами дыхания. Участникам предлагается освоить комплекс упражнений: «Ключичное (верхнее) дыхание», «Грудное (среднее) дыхание», «Брюшное (нижнее) дыхание», «Глубокое (полное) дыхание», направленных на развитие произвольной регуляции дыхания. Выполнение комплекса упражнений сознательной концентрации внимания: «Концентрация на счете», «Концентрация на слове», «Сосредоточение на предмете», «Сосредоточение на звуке», «Сосредоточение на ощущениях», «Сосредоточение на эмоциях и настроении».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3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96696" y="3573016"/>
            <a:ext cx="3941578" cy="26277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193" y="307881"/>
            <a:ext cx="10837505" cy="50131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семинарских занятий для педагогов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13007"/>
              </p:ext>
            </p:extLst>
          </p:nvPr>
        </p:nvGraphicFramePr>
        <p:xfrm>
          <a:off x="271230" y="809197"/>
          <a:ext cx="7913001" cy="539153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8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4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277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876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Психофизическая тренировка педагогов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Обзор механизмов стрессовых реакций в педагогической деятельности.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Рассмотрение вопроса: Как эмоциональные перегрузки приводят возникновению «мышечных зажимов». Ознакомление с комплексом упражнений специальной физической тренировки, направленной на отработку напряжения и расслабления различных групп мышц. После отработки комплекса упражнений педагогам предлагается принять участие в сеансе нервно-мышечной релаксации, направленного на снижение уровня стресса и тревожности, вызванных мышечным напряжением.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074" name="Picture 2" descr="Релаксация: условия и позы | Лаборатория RealMindfulness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04" y="896790"/>
            <a:ext cx="2470362" cy="267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21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8072" y="3717032"/>
            <a:ext cx="7304152" cy="2434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4805" b="27108"/>
          <a:stretch/>
        </p:blipFill>
        <p:spPr>
          <a:xfrm>
            <a:off x="6311350" y="3516004"/>
            <a:ext cx="5609423" cy="2700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69" y="379889"/>
            <a:ext cx="10837505" cy="501316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лекционных </a:t>
            </a:r>
            <a:r>
              <a:rPr lang="ru-RU" sz="2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для </a:t>
            </a:r>
            <a:r>
              <a:rPr lang="ru-RU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endParaRPr lang="ru-RU" sz="2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41318"/>
              </p:ext>
            </p:extLst>
          </p:nvPr>
        </p:nvGraphicFramePr>
        <p:xfrm>
          <a:off x="288072" y="847604"/>
          <a:ext cx="11649543" cy="347014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2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57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586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72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«Язык принятия» и «язык непринятия»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 понятием «принятие» ребенка,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особенностями принимающего и не принимающего по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ведения родителя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Разбор примеров «языка принятия» и «языка непринятия» на конкретные фразы ребенка.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72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Активное слушание как способ решения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 детей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 целями и приемами активного слушания, развитие навыков активного слушания. Рассмотрение приемов: пересказ (полный и краткий), отражение чувств, уточнение,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резюмирование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(подведение итогов), проговаривание подтекста.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79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Конфликты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родителей со способами разрешения конфликтных ситуаций. Пошаговый разбор беспроигрышного решения конфликтов Т. Гордона.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67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55510"/>
          <a:stretch/>
        </p:blipFill>
        <p:spPr>
          <a:xfrm>
            <a:off x="271229" y="3212975"/>
            <a:ext cx="11649542" cy="3051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687147"/>
              </p:ext>
            </p:extLst>
          </p:nvPr>
        </p:nvGraphicFramePr>
        <p:xfrm>
          <a:off x="271229" y="891169"/>
          <a:ext cx="11649542" cy="419158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90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0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7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1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576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7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«Команда и Я»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условий, способствующих развитию навыков вербального и невербального общения, лидерских качеств, креативности, преодолению подростками психологических барьеров в коммуникациях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Психологические упражнения, метод обратной связи, групповое обсуждение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34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«Двуликий Янус»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самопознанию и осознанию подростками своей неповторимости через раскрытие потенциальных возможностей своей личности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Арт-терапевтические упражнения, метод обратной связи, групповое обсуждение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7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«Мой внутренний мир – от Хаоса к Гармонии»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самопознанию и осознанию подростками своей неповторимости через раскрытие потенциальных возможностей своей личности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Арт-терапевтические упражнения, метод обратной связи, групповое обсуждение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4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«Разговор со своим телом»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физической и эмоциональной интеграции личности участников группы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танцевально-двигательной терапии, метод обратной связи, групповое обсуждение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7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321" marR="2532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 фестиваля, получение обратной связи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обратной связи, групповое обсуждение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34265" y="279983"/>
            <a:ext cx="10837505" cy="638967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sz="2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социально-психологических тренингов «От Хаоса к Гармонии»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279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404664"/>
            <a:ext cx="12006418" cy="1224136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отношения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образовательной среде 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педагогов и родителей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И. А. Баевой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43840268"/>
              </p:ext>
            </p:extLst>
          </p:nvPr>
        </p:nvGraphicFramePr>
        <p:xfrm>
          <a:off x="-7985" y="1628800"/>
          <a:ext cx="4176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815529014"/>
              </p:ext>
            </p:extLst>
          </p:nvPr>
        </p:nvGraphicFramePr>
        <p:xfrm>
          <a:off x="4020558" y="1628800"/>
          <a:ext cx="4176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522985829"/>
              </p:ext>
            </p:extLst>
          </p:nvPr>
        </p:nvGraphicFramePr>
        <p:xfrm>
          <a:off x="8049100" y="1619890"/>
          <a:ext cx="4176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43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332656"/>
            <a:ext cx="12006418" cy="864096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удовлетворенности характеристиками образовательной среды у обучающихся, педагогов и родителей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И. А. Баевой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277632"/>
              </p:ext>
            </p:extLst>
          </p:nvPr>
        </p:nvGraphicFramePr>
        <p:xfrm>
          <a:off x="119335" y="1196752"/>
          <a:ext cx="11953329" cy="50169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6901">
                  <a:extLst>
                    <a:ext uri="{9D8B030D-6E8A-4147-A177-3AD203B41FA5}">
                      <a16:colId xmlns:a16="http://schemas.microsoft.com/office/drawing/2014/main" val="1795741379"/>
                    </a:ext>
                  </a:extLst>
                </a:gridCol>
                <a:gridCol w="1138588">
                  <a:extLst>
                    <a:ext uri="{9D8B030D-6E8A-4147-A177-3AD203B41FA5}">
                      <a16:colId xmlns:a16="http://schemas.microsoft.com/office/drawing/2014/main" val="194619105"/>
                    </a:ext>
                  </a:extLst>
                </a:gridCol>
                <a:gridCol w="1138588">
                  <a:extLst>
                    <a:ext uri="{9D8B030D-6E8A-4147-A177-3AD203B41FA5}">
                      <a16:colId xmlns:a16="http://schemas.microsoft.com/office/drawing/2014/main" val="1340386309"/>
                    </a:ext>
                  </a:extLst>
                </a:gridCol>
                <a:gridCol w="1138588">
                  <a:extLst>
                    <a:ext uri="{9D8B030D-6E8A-4147-A177-3AD203B41FA5}">
                      <a16:colId xmlns:a16="http://schemas.microsoft.com/office/drawing/2014/main" val="2483452550"/>
                    </a:ext>
                  </a:extLst>
                </a:gridCol>
                <a:gridCol w="1138588">
                  <a:extLst>
                    <a:ext uri="{9D8B030D-6E8A-4147-A177-3AD203B41FA5}">
                      <a16:colId xmlns:a16="http://schemas.microsoft.com/office/drawing/2014/main" val="1171336322"/>
                    </a:ext>
                  </a:extLst>
                </a:gridCol>
                <a:gridCol w="1141038">
                  <a:extLst>
                    <a:ext uri="{9D8B030D-6E8A-4147-A177-3AD203B41FA5}">
                      <a16:colId xmlns:a16="http://schemas.microsoft.com/office/drawing/2014/main" val="2372534106"/>
                    </a:ext>
                  </a:extLst>
                </a:gridCol>
                <a:gridCol w="1141038">
                  <a:extLst>
                    <a:ext uri="{9D8B030D-6E8A-4147-A177-3AD203B41FA5}">
                      <a16:colId xmlns:a16="http://schemas.microsoft.com/office/drawing/2014/main" val="3444438897"/>
                    </a:ext>
                  </a:extLst>
                </a:gridCol>
              </a:tblGrid>
              <a:tr h="215273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Значимые характеристики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удовлетворенности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75739"/>
                  </a:ext>
                </a:extLst>
              </a:tr>
              <a:tr h="3689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161200"/>
                  </a:ext>
                </a:extLst>
              </a:tr>
              <a:tr h="215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1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1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406874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Взаимоотношение с учителями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40208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Взаимоотношение с учениками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701166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Эмоциональный комфорт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767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Возможность высказать свою точку зре­ния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538736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Уважительное отношение к себе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148474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Сохранение личного достоинства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403874725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Возможность обратиться за помощью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2018607373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Возможность проявлять инициативу, активность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966862846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Учет личных проблем и затруднений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548941008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Внимание к просьбам и предложениям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741983626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Помощь в выборе собственного решения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3706094436"/>
                  </a:ext>
                </a:extLst>
              </a:tr>
              <a:tr h="347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индекс удовлетворенности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563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38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404664"/>
            <a:ext cx="12006418" cy="1224136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защищенности у обучающихся, педагогов и родителей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И. А. Баевой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23675"/>
              </p:ext>
            </p:extLst>
          </p:nvPr>
        </p:nvGraphicFramePr>
        <p:xfrm>
          <a:off x="119336" y="1628800"/>
          <a:ext cx="11953327" cy="43204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169981">
                  <a:extLst>
                    <a:ext uri="{9D8B030D-6E8A-4147-A177-3AD203B41FA5}">
                      <a16:colId xmlns:a16="http://schemas.microsoft.com/office/drawing/2014/main" val="2499337198"/>
                    </a:ext>
                  </a:extLst>
                </a:gridCol>
                <a:gridCol w="1222611">
                  <a:extLst>
                    <a:ext uri="{9D8B030D-6E8A-4147-A177-3AD203B41FA5}">
                      <a16:colId xmlns:a16="http://schemas.microsoft.com/office/drawing/2014/main" val="113390104"/>
                    </a:ext>
                  </a:extLst>
                </a:gridCol>
                <a:gridCol w="1222611">
                  <a:extLst>
                    <a:ext uri="{9D8B030D-6E8A-4147-A177-3AD203B41FA5}">
                      <a16:colId xmlns:a16="http://schemas.microsoft.com/office/drawing/2014/main" val="2636006376"/>
                    </a:ext>
                  </a:extLst>
                </a:gridCol>
                <a:gridCol w="1222611">
                  <a:extLst>
                    <a:ext uri="{9D8B030D-6E8A-4147-A177-3AD203B41FA5}">
                      <a16:colId xmlns:a16="http://schemas.microsoft.com/office/drawing/2014/main" val="2478434969"/>
                    </a:ext>
                  </a:extLst>
                </a:gridCol>
                <a:gridCol w="1222611">
                  <a:extLst>
                    <a:ext uri="{9D8B030D-6E8A-4147-A177-3AD203B41FA5}">
                      <a16:colId xmlns:a16="http://schemas.microsoft.com/office/drawing/2014/main" val="3559024842"/>
                    </a:ext>
                  </a:extLst>
                </a:gridCol>
                <a:gridCol w="1222611">
                  <a:extLst>
                    <a:ext uri="{9D8B030D-6E8A-4147-A177-3AD203B41FA5}">
                      <a16:colId xmlns:a16="http://schemas.microsoft.com/office/drawing/2014/main" val="2268980394"/>
                    </a:ext>
                  </a:extLst>
                </a:gridCol>
                <a:gridCol w="1150012">
                  <a:extLst>
                    <a:ext uri="{9D8B030D-6E8A-4147-A177-3AD203B41FA5}">
                      <a16:colId xmlns:a16="http://schemas.microsoft.com/office/drawing/2014/main" val="3297066193"/>
                    </a:ext>
                  </a:extLst>
                </a:gridCol>
                <a:gridCol w="1296439">
                  <a:extLst>
                    <a:ext uri="{9D8B030D-6E8A-4147-A177-3AD203B41FA5}">
                      <a16:colId xmlns:a16="http://schemas.microsoft.com/office/drawing/2014/main" val="1591559828"/>
                    </a:ext>
                  </a:extLst>
                </a:gridCol>
                <a:gridCol w="1223840">
                  <a:extLst>
                    <a:ext uri="{9D8B030D-6E8A-4147-A177-3AD203B41FA5}">
                      <a16:colId xmlns:a16="http://schemas.microsoft.com/office/drawing/2014/main" val="3492683926"/>
                    </a:ext>
                  </a:extLst>
                </a:gridCol>
              </a:tblGrid>
              <a:tr h="177137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защищенности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обучающимися</a:t>
                      </a:r>
                      <a:endParaRPr lang="ru-RU" sz="2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педагогами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отношениях с администрацией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890293"/>
                  </a:ext>
                </a:extLst>
              </a:tr>
              <a:tr h="419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1683026"/>
                  </a:ext>
                </a:extLst>
              </a:tr>
              <a:tr h="87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198992"/>
                  </a:ext>
                </a:extLst>
              </a:tr>
              <a:tr h="419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8519318"/>
                  </a:ext>
                </a:extLst>
              </a:tr>
              <a:tr h="419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2,59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4685250"/>
                  </a:ext>
                </a:extLst>
              </a:tr>
              <a:tr h="419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497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16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492" y="548680"/>
            <a:ext cx="11521280" cy="1080120"/>
          </a:xfrm>
        </p:spPr>
        <p:txBody>
          <a:bodyPr>
            <a:noAutofit/>
          </a:bodyPr>
          <a:lstStyle/>
          <a:p>
            <a:pPr marL="360000" indent="450215">
              <a:lnSpc>
                <a:spcPct val="115000"/>
              </a:lnSpc>
              <a:tabLst>
                <a:tab pos="630555" algn="l"/>
                <a:tab pos="137160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Психологическое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представляет собой согласованное сочетанием трех основных отношений личности ― к себе, к обществу и к внешней среде.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252" y="1484784"/>
            <a:ext cx="5715000" cy="42862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2698" y="1772816"/>
            <a:ext cx="567602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450215">
              <a:lnSpc>
                <a:spcPct val="115000"/>
              </a:lnSpc>
              <a:spcBef>
                <a:spcPct val="20000"/>
              </a:spcBef>
              <a:buBlip>
                <a:blip r:embed="rId4"/>
              </a:buBlip>
              <a:tabLst>
                <a:tab pos="630555" algn="l"/>
                <a:tab pos="1371600" algn="l"/>
              </a:tabLst>
            </a:pPr>
            <a:r>
              <a:rPr lang="ru-RU" sz="2400" i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Моделью психологически здоровой личности является оптимально функционирующий и развивающийся человек, обладающий динамической совокупностью психических свойств, обеспечивающих согласованность между его личностными аспектами, обществом и внешней средой.</a:t>
            </a:r>
          </a:p>
        </p:txBody>
      </p:sp>
    </p:spTree>
    <p:extLst>
      <p:ext uri="{BB962C8B-B14F-4D97-AF65-F5344CB8AC3E}">
        <p14:creationId xmlns:p14="http://schemas.microsoft.com/office/powerpoint/2010/main" val="11288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332656"/>
            <a:ext cx="1200641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психологического благополучия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К.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Рифф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93716000"/>
              </p:ext>
            </p:extLst>
          </p:nvPr>
        </p:nvGraphicFramePr>
        <p:xfrm>
          <a:off x="171986" y="1484784"/>
          <a:ext cx="453650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24822302"/>
              </p:ext>
            </p:extLst>
          </p:nvPr>
        </p:nvGraphicFramePr>
        <p:xfrm>
          <a:off x="4708490" y="1484784"/>
          <a:ext cx="736417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230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332656"/>
            <a:ext cx="1200641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субъективного благополучия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по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методике Г.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Перуэ-Баду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746611252"/>
              </p:ext>
            </p:extLst>
          </p:nvPr>
        </p:nvGraphicFramePr>
        <p:xfrm>
          <a:off x="205394" y="1484784"/>
          <a:ext cx="6001787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337500"/>
              </p:ext>
            </p:extLst>
          </p:nvPr>
        </p:nvGraphicFramePr>
        <p:xfrm>
          <a:off x="6207182" y="1484784"/>
          <a:ext cx="5760639" cy="187220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624795">
                  <a:extLst>
                    <a:ext uri="{9D8B030D-6E8A-4147-A177-3AD203B41FA5}">
                      <a16:colId xmlns:a16="http://schemas.microsoft.com/office/drawing/2014/main" val="3454122340"/>
                    </a:ext>
                  </a:extLst>
                </a:gridCol>
                <a:gridCol w="1168568">
                  <a:extLst>
                    <a:ext uri="{9D8B030D-6E8A-4147-A177-3AD203B41FA5}">
                      <a16:colId xmlns:a16="http://schemas.microsoft.com/office/drawing/2014/main" val="2764500806"/>
                    </a:ext>
                  </a:extLst>
                </a:gridCol>
                <a:gridCol w="996861">
                  <a:extLst>
                    <a:ext uri="{9D8B030D-6E8A-4147-A177-3AD203B41FA5}">
                      <a16:colId xmlns:a16="http://schemas.microsoft.com/office/drawing/2014/main" val="1209726642"/>
                    </a:ext>
                  </a:extLst>
                </a:gridCol>
                <a:gridCol w="1322343">
                  <a:extLst>
                    <a:ext uri="{9D8B030D-6E8A-4147-A177-3AD203B41FA5}">
                      <a16:colId xmlns:a16="http://schemas.microsoft.com/office/drawing/2014/main" val="329666535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167950322"/>
                    </a:ext>
                  </a:extLst>
                </a:gridCol>
              </a:tblGrid>
              <a:tr h="748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Исследуемый показатель 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Констат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этап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этап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t‒</a:t>
                      </a: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Стьюдента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8059088"/>
                  </a:ext>
                </a:extLst>
              </a:tr>
              <a:tr h="1123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субъективного благополучия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9,332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0478947"/>
                  </a:ext>
                </a:extLst>
              </a:tr>
            </a:tbl>
          </a:graphicData>
        </a:graphic>
      </p:graphicFrame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6240017" y="3356992"/>
            <a:ext cx="5832647" cy="2952328"/>
          </a:xfrm>
        </p:spPr>
        <p:txBody>
          <a:bodyPr>
            <a:noAutofit/>
          </a:bodyPr>
          <a:lstStyle/>
          <a:p>
            <a:pPr marL="360000" indent="450215">
              <a:lnSpc>
                <a:spcPct val="115000"/>
              </a:lnSpc>
              <a:tabLst>
                <a:tab pos="630555" algn="l"/>
                <a:tab pos="1371600" algn="l"/>
              </a:tabLs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Из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представленных результатов диагностики,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следует, что у большей части испытуемых уровень субъективного благополучия после реализации психолого-педагогического проекта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повысился. Таким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образом увеличилось число подростков с отсутствием серьезных психологических трудностей, высокой самооценкой, оптимистичностью, общительностью, уверенностью в себе и низким уровнем тревожности.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76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in Teenager Und Ein Smartphone. Internet Und Apps Vektor Abbildung -  Illustration von kunst, kerl: 2250596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799" y="862330"/>
            <a:ext cx="2358841" cy="1769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891" y="433729"/>
            <a:ext cx="11521280" cy="642372"/>
          </a:xfrm>
        </p:spPr>
        <p:txBody>
          <a:bodyPr>
            <a:norm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формирования психологического здоровья подростков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9031" y="1021104"/>
            <a:ext cx="9561385" cy="1728192"/>
          </a:xfrm>
        </p:spPr>
        <p:txBody>
          <a:bodyPr>
            <a:normAutofit lnSpcReduction="10000"/>
          </a:bodyPr>
          <a:lstStyle/>
          <a:p>
            <a:pPr marL="0" indent="450000">
              <a:lnSpc>
                <a:spcPct val="120000"/>
              </a:lnSpc>
              <a:spcBef>
                <a:spcPts val="0"/>
              </a:spcBef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подростка к самому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обеспечивает центральное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новообразование подросткового возраста —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самосознание,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проявляется в повышении значимости собственных ценностей и перерастании частных самооценок отдельных качеств личности в общее целостное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самоотношение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Чувство взрослости, как особая форма самосознания, выступает движущим фактором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самоактуализации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050" y="4430717"/>
            <a:ext cx="86537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>
              <a:lnSpc>
                <a:spcPct val="120000"/>
              </a:lnSpc>
            </a:pPr>
            <a:r>
              <a:rPr lang="ru-RU" b="1" dirty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отношения к внешней среде </a:t>
            </a:r>
            <a:r>
              <a:rPr lang="ru-RU" dirty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выступает действенным фактором развития. Так, требования, предъявляемые внешней средой, переходят в систему собственных потребностей ребенка. Реализация данных потребностей обеспечивает ему сохранение объективно занимаемого положения и своей внутренней позиции.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9031" y="2631461"/>
            <a:ext cx="8808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>
              <a:lnSpc>
                <a:spcPct val="120000"/>
              </a:lnSpc>
            </a:pPr>
            <a:r>
              <a:rPr lang="ru-RU" b="1" dirty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отношения к обществу</a:t>
            </a:r>
            <a:r>
              <a:rPr lang="ru-RU" dirty="0">
                <a:solidFill>
                  <a:srgbClr val="004D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обеспечивается основными потребностями подростков: в общении, признании и социальных связях. Удовлетворение данных потребностей приводит к возникновению ценностей коммуникации и отношений. Возникшая внутренняя позиция становится отражением объективного положения ребенка в системе доступных ему общественных отношений.</a:t>
            </a:r>
          </a:p>
        </p:txBody>
      </p:sp>
      <p:pic>
        <p:nvPicPr>
          <p:cNvPr id="1028" name="Picture 4" descr="Что «гуглят» подростки? И о чем нам это расскаж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671" y="4430717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частливые подростки и студенты. Символ друзья смеются и говорят. Стильные  улыбаясь молодые ученики поколения или Иллюстрация вектора - иллюстрации  насчитывающей линия, смешно: 19337073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09" t="16653" r="16615" b="18057"/>
          <a:stretch/>
        </p:blipFill>
        <p:spPr bwMode="auto">
          <a:xfrm>
            <a:off x="9497799" y="2846292"/>
            <a:ext cx="2016224" cy="175323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1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328" y="476672"/>
            <a:ext cx="1196250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450215">
              <a:lnSpc>
                <a:spcPct val="115000"/>
              </a:lnSpc>
              <a:spcBef>
                <a:spcPct val="20000"/>
              </a:spcBef>
              <a:buBlip>
                <a:blip r:embed="rId3"/>
              </a:buBlip>
              <a:tabLst>
                <a:tab pos="630555" algn="l"/>
                <a:tab pos="1371600" algn="l"/>
              </a:tabLst>
            </a:pPr>
            <a:r>
              <a:rPr lang="ru-RU" sz="2400" b="1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Образовательная </a:t>
            </a:r>
            <a:r>
              <a:rPr lang="ru-RU" sz="2400" b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среда </a:t>
            </a:r>
            <a:r>
              <a:rPr lang="ru-RU" sz="2400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целостной, многофакторной, многоуровневой системой, </a:t>
            </a:r>
            <a:r>
              <a:rPr lang="ru-RU" sz="2400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центре которой находится личность школьника. </a:t>
            </a:r>
            <a:r>
              <a:rPr lang="ru-RU" sz="2400" i="1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Современная </a:t>
            </a:r>
            <a:r>
              <a:rPr lang="ru-RU" sz="2400" i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образовательная среда школы рассматривается как объект высокого риска, в которой содержится огромное количество опасностей психологического </a:t>
            </a:r>
            <a:r>
              <a:rPr lang="ru-RU" sz="2400" i="1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характера.</a:t>
            </a:r>
            <a:endParaRPr lang="ru-RU" sz="2400" dirty="0" smtClean="0">
              <a:solidFill>
                <a:srgbClr val="004D5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924944"/>
            <a:ext cx="312793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7313" y="2675313"/>
            <a:ext cx="895265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450215">
              <a:lnSpc>
                <a:spcPct val="115000"/>
              </a:lnSpc>
              <a:spcBef>
                <a:spcPct val="20000"/>
              </a:spcBef>
              <a:buBlip>
                <a:blip r:embed="rId3"/>
              </a:buBlip>
              <a:tabLst>
                <a:tab pos="630555" algn="l"/>
                <a:tab pos="1371600" algn="l"/>
              </a:tabLst>
            </a:pPr>
            <a:r>
              <a:rPr lang="ru-RU" sz="2400" b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Типичной формой опасности в образовательной среде является психологическое насилие </a:t>
            </a:r>
            <a:r>
              <a:rPr lang="ru-RU" sz="2400" i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(отвержение учащегося, открытое неприятие и постоянная критика в его адрес; оскорбление или унижение его человеческого достоинства, угрозы, преднамеренная физическая или социальная изоляция школьника, принуждение к одиночеству, предъявление требований, не соответствующих возрасту или возможностям ребенка, принижение успехов).</a:t>
            </a:r>
            <a:r>
              <a:rPr lang="ru-RU" sz="2400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353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226" b="3759"/>
          <a:stretch/>
        </p:blipFill>
        <p:spPr>
          <a:xfrm>
            <a:off x="4357150" y="3157214"/>
            <a:ext cx="299832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1" y="476671"/>
            <a:ext cx="11712624" cy="268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450215">
              <a:lnSpc>
                <a:spcPct val="115000"/>
              </a:lnSpc>
              <a:spcBef>
                <a:spcPct val="20000"/>
              </a:spcBef>
              <a:buBlip>
                <a:blip r:embed="rId4"/>
              </a:buBlip>
              <a:tabLst>
                <a:tab pos="630555" algn="l"/>
                <a:tab pos="1371600" algn="l"/>
              </a:tabLst>
            </a:pPr>
            <a:r>
              <a:rPr lang="ru-RU" sz="2400" b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Психологическая безопасность </a:t>
            </a:r>
            <a:r>
              <a:rPr lang="ru-RU" sz="2400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формирует состояние защищенности школьника от угроз достоинству, душевному благополучию, позитивному мировосприятию и </a:t>
            </a:r>
            <a:r>
              <a:rPr lang="ru-RU" sz="2400" dirty="0" err="1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самоотношению</a:t>
            </a:r>
            <a:r>
              <a:rPr lang="ru-RU" sz="2400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60000" lvl="0" indent="450215">
              <a:lnSpc>
                <a:spcPct val="115000"/>
              </a:lnSpc>
              <a:spcBef>
                <a:spcPct val="20000"/>
              </a:spcBef>
              <a:buBlip>
                <a:blip r:embed="rId4"/>
              </a:buBlip>
              <a:tabLst>
                <a:tab pos="630555" algn="l"/>
                <a:tab pos="1371600" algn="l"/>
              </a:tabLst>
            </a:pPr>
            <a:r>
              <a:rPr lang="ru-RU" sz="2400" b="1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Психологически </a:t>
            </a:r>
            <a:r>
              <a:rPr lang="ru-RU" sz="2400" b="1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безопасная образовательная среда</a:t>
            </a:r>
            <a:r>
              <a:rPr lang="ru-RU" sz="2400" dirty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должна: обладать референтной значимостью для своих субъектов, поддерживать удовлетворенность их потребностей и обеспечивать защищенность от психологического </a:t>
            </a:r>
            <a:r>
              <a:rPr lang="ru-RU" sz="2400" dirty="0" smtClean="0">
                <a:solidFill>
                  <a:srgbClr val="004D5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насилия.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57" y="3363231"/>
            <a:ext cx="2684309" cy="2684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911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404664"/>
            <a:ext cx="11521280" cy="642372"/>
          </a:xfrm>
        </p:spPr>
        <p:txBody>
          <a:bodyPr>
            <a:norm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972" y="1047036"/>
            <a:ext cx="11521280" cy="5046260"/>
          </a:xfrm>
        </p:spPr>
        <p:txBody>
          <a:bodyPr>
            <a:noAutofit/>
          </a:bodyPr>
          <a:lstStyle/>
          <a:p>
            <a:pPr marL="360000" indent="450000" algn="just">
              <a:lnSpc>
                <a:spcPct val="114000"/>
              </a:lnSpc>
              <a:buNone/>
              <a:tabLst>
                <a:tab pos="630555" algn="l"/>
                <a:tab pos="13716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Предполагаем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что формирование психологического здоровья подростков будет успешным при реализации следующих психолого-педагогических условий: </a:t>
            </a:r>
          </a:p>
          <a:p>
            <a:pPr marL="360000" indent="450000" algn="just">
              <a:lnSpc>
                <a:spcPct val="114000"/>
              </a:lnSpc>
              <a:buFont typeface="Symbol" panose="05050102010706020507" pitchFamily="18" charset="2"/>
              <a:buChar char=""/>
              <a:tabLst>
                <a:tab pos="630555" algn="l"/>
                <a:tab pos="13716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поддержание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устойчивого уровня психологической безопасности в образовательной среде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подростков;</a:t>
            </a:r>
          </a:p>
          <a:p>
            <a:pPr marL="360000" indent="450000" algn="just">
              <a:lnSpc>
                <a:spcPct val="114000"/>
              </a:lnSpc>
              <a:buFont typeface="Symbol" panose="05050102010706020507" pitchFamily="18" charset="2"/>
              <a:buChar char=""/>
              <a:tabLst>
                <a:tab pos="630555" algn="l"/>
                <a:tab pos="13716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комплексной системы психологических занятий и социально-психологических тренингов, направленных на повышение уровня психологического и субъективного благополучия подростков, психологическое просвещение педагогов по проблеме безопасного психологического взаимодействия и ненасильственной коммуникации с обучающимися, повышение психолого-педагогической компетентности родителей по вопросам безопасного психологического взаимодействия и ненасильственной коммуникации в семье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404664"/>
            <a:ext cx="12006418" cy="108012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отношения к образовательной среде 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педагогов и родителей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И. А. Баевой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74689328"/>
              </p:ext>
            </p:extLst>
          </p:nvPr>
        </p:nvGraphicFramePr>
        <p:xfrm>
          <a:off x="66246" y="1557312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865186214"/>
              </p:ext>
            </p:extLst>
          </p:nvPr>
        </p:nvGraphicFramePr>
        <p:xfrm>
          <a:off x="4089455" y="1557312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90157652"/>
              </p:ext>
            </p:extLst>
          </p:nvPr>
        </p:nvGraphicFramePr>
        <p:xfrm>
          <a:off x="8112664" y="1557312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4181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246" y="404664"/>
            <a:ext cx="12006418" cy="79208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удовлетворенности характеристиками образовательной среды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педагогов и родителей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И. А. Баевой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133388"/>
              </p:ext>
            </p:extLst>
          </p:nvPr>
        </p:nvGraphicFramePr>
        <p:xfrm>
          <a:off x="191344" y="1268760"/>
          <a:ext cx="11809313" cy="4968551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5103953">
                  <a:extLst>
                    <a:ext uri="{9D8B030D-6E8A-4147-A177-3AD203B41FA5}">
                      <a16:colId xmlns:a16="http://schemas.microsoft.com/office/drawing/2014/main" val="4098385836"/>
                    </a:ext>
                  </a:extLst>
                </a:gridCol>
                <a:gridCol w="2235120">
                  <a:extLst>
                    <a:ext uri="{9D8B030D-6E8A-4147-A177-3AD203B41FA5}">
                      <a16:colId xmlns:a16="http://schemas.microsoft.com/office/drawing/2014/main" val="1556976210"/>
                    </a:ext>
                  </a:extLst>
                </a:gridCol>
                <a:gridCol w="2235120">
                  <a:extLst>
                    <a:ext uri="{9D8B030D-6E8A-4147-A177-3AD203B41FA5}">
                      <a16:colId xmlns:a16="http://schemas.microsoft.com/office/drawing/2014/main" val="539493209"/>
                    </a:ext>
                  </a:extLst>
                </a:gridCol>
                <a:gridCol w="2235120">
                  <a:extLst>
                    <a:ext uri="{9D8B030D-6E8A-4147-A177-3AD203B41FA5}">
                      <a16:colId xmlns:a16="http://schemas.microsoft.com/office/drawing/2014/main" val="2613558897"/>
                    </a:ext>
                  </a:extLst>
                </a:gridCol>
              </a:tblGrid>
              <a:tr h="22475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Значимые характеристики образовательной среды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R="977900" algn="ctr">
                        <a:lnSpc>
                          <a:spcPts val="109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степень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74465"/>
                  </a:ext>
                </a:extLst>
              </a:tr>
              <a:tr h="678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Подростки</a:t>
                      </a:r>
                      <a:endParaRPr lang="ru-RU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56497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Взаимоотношение с учителями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87359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Взаимоотношение с учениками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783728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Эмоциональный комфорт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71244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ts val="109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Возможность высказать свою точку зре­ния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717582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Уважительное отношение к себе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24076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Сохранение личного достоинства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957800310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Возможность обратиться за помощью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3714708731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ts val="107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Возможность проявлять инициативу, активность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3,6*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256786689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Учет личных проблем и затруднений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168992207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Внимание к просьбам и предложениям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4259200535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Помощь в выборе собственного решения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  <a:extLst>
                  <a:ext uri="{0D108BD9-81ED-4DB2-BD59-A6C34878D82A}">
                    <a16:rowId xmlns:a16="http://schemas.microsoft.com/office/drawing/2014/main" val="1881078514"/>
                  </a:ext>
                </a:extLst>
              </a:tr>
              <a:tr h="338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индекс удовлетворенности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730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21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svpu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РГППУ">
      <a:majorFont>
        <a:latin typeface="PF DinDisplay Pro"/>
        <a:ea typeface=""/>
        <a:cs typeface=""/>
      </a:majorFont>
      <a:minorFont>
        <a:latin typeface="PF DinDisplay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3530</TotalTime>
  <Words>2391</Words>
  <Application>Microsoft Office PowerPoint</Application>
  <PresentationFormat>Широкоэкранный</PresentationFormat>
  <Paragraphs>472</Paragraphs>
  <Slides>31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Bebas Neue Bold</vt:lpstr>
      <vt:lpstr>Calibri</vt:lpstr>
      <vt:lpstr>PF DinDisplay Pro</vt:lpstr>
      <vt:lpstr>Symbol</vt:lpstr>
      <vt:lpstr>Times New Roman</vt:lpstr>
      <vt:lpstr>rsvpu</vt:lpstr>
      <vt:lpstr>ПСИХОЛОГИЧЕСКИ БЕЗОПАСНАЯ  ОБРАЗОВАТЕЛЬНАЯ СРЕДА  КАК УСЛОВИЕ ФОРМИРОВАНИЯ  ПСИХОЛОГИЧЕСКОГО ЗДОРОВЬЯ ПОДРОСТКОВ</vt:lpstr>
      <vt:lpstr>Презентация PowerPoint</vt:lpstr>
      <vt:lpstr>Презентация PowerPoint</vt:lpstr>
      <vt:lpstr>Особенности формирования психологического здоровья подростков</vt:lpstr>
      <vt:lpstr>Презентация PowerPoint</vt:lpstr>
      <vt:lpstr>Презентация PowerPoint</vt:lpstr>
      <vt:lpstr>Гипотеза исследования:</vt:lpstr>
      <vt:lpstr>Результаты диагностики отношения к образовательной среде у обучающихся, педагогов и родителей по методике И. А. Баевой </vt:lpstr>
      <vt:lpstr>Результаты диагностики удовлетворенности характеристиками образовательной среды у обучающихся, педагогов и родителей по методике И. А. Баевой </vt:lpstr>
      <vt:lpstr>Результаты диагностики защищенности у обучающихся, педагогов и родителей  по методике И. А. Баевой </vt:lpstr>
      <vt:lpstr>Результаты диагностики психологического благополучия  у подростков по методике К. Рифф</vt:lpstr>
      <vt:lpstr>Результаты диагностики субъективного благополучия  у подростков по методике Г. Перуэ-Баду</vt:lpstr>
      <vt:lpstr>Психолого-педагогический проект  по формированию психологического здоровья подростков в условиях психологически безопасной образовательной среды</vt:lpstr>
      <vt:lpstr>Презентация PowerPoint</vt:lpstr>
      <vt:lpstr>Презентация PowerPoint</vt:lpstr>
      <vt:lpstr>Использование онлайн видео-курса «Управление собой»</vt:lpstr>
      <vt:lpstr>Примеры заданий из рабочей тетради по курсу «Управление собой»</vt:lpstr>
      <vt:lpstr>Примеры выполнения заданий из рабочей тетради по курсу «Управление собой»</vt:lpstr>
      <vt:lpstr>Примеры выполнения заданий из рабочей тетради по курсу «Управление собой»</vt:lpstr>
      <vt:lpstr>Содержание семинарских занятий для педагогов</vt:lpstr>
      <vt:lpstr>Содержание семинарских занятий для педагогов</vt:lpstr>
      <vt:lpstr>Содержание семинарских занятий для педагогов</vt:lpstr>
      <vt:lpstr>Содержание семинарских занятий для педагогов</vt:lpstr>
      <vt:lpstr>Содержание семинарских занятий для педагогов</vt:lpstr>
      <vt:lpstr>Содержание лекционных занятий для родителей</vt:lpstr>
      <vt:lpstr>Фестиваль социально-психологических тренингов «От Хаоса к Гармонии»</vt:lpstr>
      <vt:lpstr>Динамика показателей отношения к образовательной среде у обучающихся, педагогов и родителей по методике И. А. Баевой </vt:lpstr>
      <vt:lpstr>Динамика показателей удовлетворенности характеристиками образовательной среды у обучающихся, педагогов и родителей по методике И. А. Баевой </vt:lpstr>
      <vt:lpstr>Динамика показателей защищенности у обучающихся, педагогов и родителей  по методике И. А. Баевой </vt:lpstr>
      <vt:lpstr>Динамика показателей психологического благополучия  у подростков по методике К. Рифф</vt:lpstr>
      <vt:lpstr>Динамика показателей субъективного благополучия  у подростков по методике Г. Перуэ-Баду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ss</dc:creator>
  <cp:lastModifiedBy>Читальный зал</cp:lastModifiedBy>
  <cp:revision>198</cp:revision>
  <dcterms:created xsi:type="dcterms:W3CDTF">2014-12-04T10:41:01Z</dcterms:created>
  <dcterms:modified xsi:type="dcterms:W3CDTF">2022-03-30T09:16:19Z</dcterms:modified>
</cp:coreProperties>
</file>