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798" y="-96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812" y="0"/>
            <a:ext cx="12182376" cy="6858000"/>
          </a:xfrm>
          <a:prstGeom prst="rect">
            <a:avLst/>
          </a:prstGeom>
        </p:spPr>
      </p:pic>
      <p:sp>
        <p:nvSpPr>
          <p:cNvPr id="8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928577" y="1537032"/>
            <a:ext cx="9144000" cy="2387600"/>
          </a:xfrm>
          <a:prstGeom prst="rect">
            <a:avLst/>
          </a:prstGeom>
        </p:spPr>
        <p:txBody>
          <a:bodyPr>
            <a:normAutofit/>
          </a:bodyPr>
          <a:lstStyle/>
          <a:p>
            <a:pPr algn="l"/>
            <a:r>
              <a:rPr lang="ru-RU" sz="4800" b="1" dirty="0" smtClean="0">
                <a:solidFill>
                  <a:srgbClr val="19509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Заголовок слайда</a:t>
            </a:r>
            <a:endParaRPr lang="ru-RU" sz="4800" b="1" dirty="0">
              <a:solidFill>
                <a:srgbClr val="19509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9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28577" y="3924632"/>
            <a:ext cx="9144000" cy="1655762"/>
          </a:xfrm>
          <a:prstGeom prst="rect">
            <a:avLst/>
          </a:prstGeom>
        </p:spPr>
        <p:txBody>
          <a:bodyPr>
            <a:normAutofit/>
          </a:bodyPr>
          <a:lstStyle/>
          <a:p>
            <a:pPr algn="l"/>
            <a:r>
              <a:rPr lang="ru-RU" sz="1800" smtClean="0">
                <a:solidFill>
                  <a:srgbClr val="CC2628"/>
                </a:solidFill>
                <a:latin typeface="Open Sans" panose="020B0606030504020204" pitchFamily="34" charset="0"/>
              </a:rPr>
              <a:t>Образец подзаголовка</a:t>
            </a:r>
            <a:endParaRPr lang="ru-RU" sz="1800" dirty="0">
              <a:solidFill>
                <a:srgbClr val="CC2628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0" name="Подзаголовок 2"/>
          <p:cNvSpPr txBox="1">
            <a:spLocks/>
          </p:cNvSpPr>
          <p:nvPr/>
        </p:nvSpPr>
        <p:spPr>
          <a:xfrm>
            <a:off x="928577" y="5580394"/>
            <a:ext cx="9144000" cy="16557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sz="1400" dirty="0" smtClean="0">
                <a:solidFill>
                  <a:srgbClr val="19509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Дополнительная информация</a:t>
            </a:r>
            <a:endParaRPr lang="ru-RU" sz="1400" dirty="0">
              <a:solidFill>
                <a:srgbClr val="19509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565387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82376" cy="6858000"/>
          </a:xfrm>
          <a:prstGeom prst="rect">
            <a:avLst/>
          </a:prstGeom>
        </p:spPr>
      </p:pic>
      <p:sp>
        <p:nvSpPr>
          <p:cNvPr id="8" name="Заголовок 1"/>
          <p:cNvSpPr>
            <a:spLocks noGrp="1"/>
          </p:cNvSpPr>
          <p:nvPr>
            <p:ph type="title"/>
          </p:nvPr>
        </p:nvSpPr>
        <p:spPr>
          <a:xfrm>
            <a:off x="838200" y="152474"/>
            <a:ext cx="10515600" cy="1325563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ru-RU" sz="3600" b="1" smtClean="0">
                <a:solidFill>
                  <a:srgbClr val="195091"/>
                </a:solidFill>
                <a:latin typeface="Open Sans" panose="020B0606030504020204" pitchFamily="34" charset="0"/>
              </a:rPr>
              <a:t>Образец заголовка</a:t>
            </a:r>
            <a:endParaRPr lang="ru-RU" sz="3600" dirty="0"/>
          </a:p>
        </p:txBody>
      </p:sp>
      <p:sp>
        <p:nvSpPr>
          <p:cNvPr id="9" name="Объект 2"/>
          <p:cNvSpPr>
            <a:spLocks noGrp="1"/>
          </p:cNvSpPr>
          <p:nvPr>
            <p:ph idx="1"/>
          </p:nvPr>
        </p:nvSpPr>
        <p:spPr>
          <a:xfrm>
            <a:off x="838200" y="1478037"/>
            <a:ext cx="10515600" cy="4351338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lvl="0" indent="0">
              <a:buNone/>
            </a:pPr>
            <a:r>
              <a:rPr lang="ru-RU" sz="1600" smtClean="0">
                <a:solidFill>
                  <a:srgbClr val="195091"/>
                </a:solidFill>
                <a:latin typeface="Open Sans" panose="020B0606030504020204" pitchFamily="34" charset="0"/>
              </a:rPr>
              <a:t>Образец текста</a:t>
            </a:r>
          </a:p>
          <a:p>
            <a:pPr marL="0" lvl="1" indent="0">
              <a:buNone/>
            </a:pPr>
            <a:r>
              <a:rPr lang="ru-RU" sz="1600" smtClean="0">
                <a:solidFill>
                  <a:srgbClr val="195091"/>
                </a:solidFill>
                <a:latin typeface="Open Sans" panose="020B0606030504020204" pitchFamily="34" charset="0"/>
              </a:rPr>
              <a:t>Второй уровень</a:t>
            </a:r>
          </a:p>
          <a:p>
            <a:pPr marL="0" lvl="2" indent="0">
              <a:buNone/>
            </a:pPr>
            <a:r>
              <a:rPr lang="ru-RU" sz="1600" smtClean="0">
                <a:solidFill>
                  <a:srgbClr val="195091"/>
                </a:solidFill>
                <a:latin typeface="Open Sans" panose="020B0606030504020204" pitchFamily="34" charset="0"/>
              </a:rPr>
              <a:t>Третий уровень</a:t>
            </a:r>
          </a:p>
        </p:txBody>
      </p:sp>
    </p:spTree>
    <p:extLst>
      <p:ext uri="{BB962C8B-B14F-4D97-AF65-F5344CB8AC3E}">
        <p14:creationId xmlns:p14="http://schemas.microsoft.com/office/powerpoint/2010/main" xmlns="" val="33221232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812" y="0"/>
            <a:ext cx="12182376" cy="6858000"/>
          </a:xfrm>
          <a:prstGeom prst="rect">
            <a:avLst/>
          </a:prstGeom>
        </p:spPr>
      </p:pic>
      <p:sp>
        <p:nvSpPr>
          <p:cNvPr id="6" name="Объект 2"/>
          <p:cNvSpPr>
            <a:spLocks noGrp="1"/>
          </p:cNvSpPr>
          <p:nvPr>
            <p:ph idx="1"/>
          </p:nvPr>
        </p:nvSpPr>
        <p:spPr>
          <a:xfrm>
            <a:off x="838200" y="489099"/>
            <a:ext cx="10515600" cy="5340276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lvl="0" indent="0">
              <a:buNone/>
            </a:pPr>
            <a:r>
              <a:rPr lang="ru-RU" sz="1600" smtClean="0">
                <a:solidFill>
                  <a:srgbClr val="195091"/>
                </a:solidFill>
                <a:latin typeface="Open Sans" panose="020B0606030504020204" pitchFamily="34" charset="0"/>
              </a:rPr>
              <a:t>Образец текста</a:t>
            </a:r>
          </a:p>
          <a:p>
            <a:pPr marL="0" lvl="1" indent="0">
              <a:buNone/>
            </a:pPr>
            <a:r>
              <a:rPr lang="ru-RU" sz="1600" smtClean="0">
                <a:solidFill>
                  <a:srgbClr val="195091"/>
                </a:solidFill>
                <a:latin typeface="Open Sans" panose="020B0606030504020204" pitchFamily="34" charset="0"/>
              </a:rPr>
              <a:t>Второй уровень</a:t>
            </a:r>
          </a:p>
          <a:p>
            <a:pPr marL="0" lvl="2" indent="0">
              <a:buNone/>
            </a:pPr>
            <a:r>
              <a:rPr lang="ru-RU" sz="1600" smtClean="0">
                <a:solidFill>
                  <a:srgbClr val="195091"/>
                </a:solidFill>
                <a:latin typeface="Open Sans" panose="020B0606030504020204" pitchFamily="34" charset="0"/>
              </a:rPr>
              <a:t>Третий уровень</a:t>
            </a:r>
          </a:p>
        </p:txBody>
      </p:sp>
    </p:spTree>
    <p:extLst>
      <p:ext uri="{BB962C8B-B14F-4D97-AF65-F5344CB8AC3E}">
        <p14:creationId xmlns:p14="http://schemas.microsoft.com/office/powerpoint/2010/main" xmlns="" val="12595448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jpe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812" y="0"/>
            <a:ext cx="12182376" cy="6858000"/>
          </a:xfrm>
          <a:prstGeom prst="rect">
            <a:avLst/>
          </a:prstGeom>
        </p:spPr>
      </p:pic>
      <p:sp>
        <p:nvSpPr>
          <p:cNvPr id="7" name="Заголовок 1"/>
          <p:cNvSpPr txBox="1">
            <a:spLocks/>
          </p:cNvSpPr>
          <p:nvPr/>
        </p:nvSpPr>
        <p:spPr>
          <a:xfrm>
            <a:off x="928577" y="1537032"/>
            <a:ext cx="9144000" cy="2387600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4800" b="1" smtClean="0">
                <a:solidFill>
                  <a:srgbClr val="19509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Заголовок слайда</a:t>
            </a:r>
            <a:endParaRPr lang="ru-RU" sz="4800" b="1" dirty="0">
              <a:solidFill>
                <a:srgbClr val="19509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8" name="Подзаголовок 2"/>
          <p:cNvSpPr txBox="1">
            <a:spLocks/>
          </p:cNvSpPr>
          <p:nvPr/>
        </p:nvSpPr>
        <p:spPr>
          <a:xfrm>
            <a:off x="928577" y="3924632"/>
            <a:ext cx="9144000" cy="1655762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1800" smtClean="0">
                <a:solidFill>
                  <a:srgbClr val="CC2628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Подзаголовок слайда</a:t>
            </a:r>
            <a:endParaRPr lang="ru-RU" sz="1800" dirty="0">
              <a:solidFill>
                <a:srgbClr val="CC2628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9" name="Подзаголовок 2"/>
          <p:cNvSpPr txBox="1">
            <a:spLocks/>
          </p:cNvSpPr>
          <p:nvPr/>
        </p:nvSpPr>
        <p:spPr>
          <a:xfrm>
            <a:off x="928577" y="5580394"/>
            <a:ext cx="9144000" cy="16557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sz="1400" dirty="0" smtClean="0">
                <a:solidFill>
                  <a:srgbClr val="19509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Дополнительная информация</a:t>
            </a:r>
            <a:endParaRPr lang="ru-RU" sz="1400" dirty="0">
              <a:solidFill>
                <a:srgbClr val="19509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35639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5" r:id="rId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52464" y="1857364"/>
            <a:ext cx="9144000" cy="2387600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Segoe UI Light" pitchFamily="34" charset="0"/>
                <a:cs typeface="Segoe UI Light" pitchFamily="34" charset="0"/>
              </a:rPr>
              <a:t>Особенности проявлений </a:t>
            </a:r>
            <a:r>
              <a:rPr lang="ru-RU" dirty="0" err="1" smtClean="0">
                <a:latin typeface="Segoe UI Light" pitchFamily="34" charset="0"/>
                <a:cs typeface="Segoe UI Light" pitchFamily="34" charset="0"/>
              </a:rPr>
              <a:t>буллинга</a:t>
            </a:r>
            <a:r>
              <a:rPr lang="ru-RU" dirty="0" smtClean="0">
                <a:latin typeface="Segoe UI Light" pitchFamily="34" charset="0"/>
                <a:cs typeface="Segoe UI Light" pitchFamily="34" charset="0"/>
              </a:rPr>
              <a:t> у студентов</a:t>
            </a:r>
            <a:endParaRPr lang="ru-RU" dirty="0">
              <a:latin typeface="Segoe UI Light" pitchFamily="34" charset="0"/>
              <a:cs typeface="Segoe UI Light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09654" y="4643446"/>
            <a:ext cx="9144000" cy="933128"/>
          </a:xfrm>
        </p:spPr>
        <p:txBody>
          <a:bodyPr/>
          <a:lstStyle/>
          <a:p>
            <a:pPr marL="0" indent="0">
              <a:spcBef>
                <a:spcPts val="0"/>
              </a:spcBef>
              <a:buNone/>
            </a:pPr>
            <a:r>
              <a:rPr lang="ru-RU" dirty="0" smtClean="0">
                <a:latin typeface="Segoe UI Light" pitchFamily="34" charset="0"/>
                <a:cs typeface="Segoe UI Light" pitchFamily="34" charset="0"/>
              </a:rPr>
              <a:t>Верстакова Ольга, студентка 4 курса факультет психолого-педагогического образования. НТГСПИ (филиал) РГППУ</a:t>
            </a:r>
            <a:endParaRPr lang="ru-RU" dirty="0">
              <a:latin typeface="Segoe UI Light" pitchFamily="34" charset="0"/>
              <a:cs typeface="Segoe UI Light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Segoe UI Light" pitchFamily="34" charset="0"/>
                <a:cs typeface="Segoe UI Light" pitchFamily="34" charset="0"/>
              </a:rPr>
              <a:t>Основные понятия</a:t>
            </a:r>
            <a:endParaRPr lang="ru-RU" dirty="0">
              <a:latin typeface="Segoe UI Light" pitchFamily="34" charset="0"/>
              <a:cs typeface="Segoe UI Light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err="1" smtClean="0">
                <a:latin typeface="Segoe UI Light" pitchFamily="34" charset="0"/>
                <a:cs typeface="Segoe UI Light" pitchFamily="34" charset="0"/>
              </a:rPr>
              <a:t>Буллинг</a:t>
            </a:r>
            <a:r>
              <a:rPr lang="ru-RU" dirty="0" smtClean="0">
                <a:latin typeface="Segoe UI Light" pitchFamily="34" charset="0"/>
                <a:cs typeface="Segoe UI Light" pitchFamily="34" charset="0"/>
              </a:rPr>
              <a:t> </a:t>
            </a:r>
            <a:r>
              <a:rPr lang="ru-RU" dirty="0" smtClean="0">
                <a:latin typeface="Segoe UI Light" pitchFamily="34" charset="0"/>
                <a:cs typeface="Segoe UI Light" pitchFamily="34" charset="0"/>
              </a:rPr>
              <a:t>(травля) — это преднамеренное систематически    повторяющееся агрессивное поведение, включающее неравенство социальной власти или физической силы </a:t>
            </a:r>
            <a:r>
              <a:rPr lang="ru-RU" dirty="0" smtClean="0">
                <a:latin typeface="Segoe UI Light" pitchFamily="34" charset="0"/>
                <a:cs typeface="Segoe UI Light" pitchFamily="34" charset="0"/>
              </a:rPr>
              <a:t>(</a:t>
            </a:r>
            <a:r>
              <a:rPr lang="ru-RU" dirty="0" smtClean="0">
                <a:latin typeface="Segoe UI Light" pitchFamily="34" charset="0"/>
                <a:cs typeface="Segoe UI Light" pitchFamily="34" charset="0"/>
              </a:rPr>
              <a:t>Д. </a:t>
            </a:r>
            <a:r>
              <a:rPr lang="ru-RU" dirty="0" err="1" smtClean="0">
                <a:latin typeface="Segoe UI Light" pitchFamily="34" charset="0"/>
                <a:cs typeface="Segoe UI Light" pitchFamily="34" charset="0"/>
              </a:rPr>
              <a:t>Ольвеус</a:t>
            </a:r>
            <a:r>
              <a:rPr lang="ru-RU" dirty="0" smtClean="0">
                <a:latin typeface="Segoe UI Light" pitchFamily="34" charset="0"/>
                <a:cs typeface="Segoe UI Light" pitchFamily="34" charset="0"/>
              </a:rPr>
              <a:t>, 1993г.).</a:t>
            </a:r>
            <a:r>
              <a:rPr lang="ru-RU" dirty="0" smtClean="0"/>
              <a:t> </a:t>
            </a:r>
            <a:endParaRPr lang="ru-RU" dirty="0" smtClean="0"/>
          </a:p>
          <a:p>
            <a:r>
              <a:rPr lang="ru-RU" dirty="0" smtClean="0">
                <a:latin typeface="Segoe UI Light" pitchFamily="34" charset="0"/>
                <a:cs typeface="Segoe UI Light" pitchFamily="34" charset="0"/>
              </a:rPr>
              <a:t> </a:t>
            </a:r>
            <a:r>
              <a:rPr lang="ru-RU" dirty="0" err="1" smtClean="0">
                <a:latin typeface="Segoe UI Light" pitchFamily="34" charset="0"/>
                <a:cs typeface="Segoe UI Light" pitchFamily="34" charset="0"/>
              </a:rPr>
              <a:t>Копинг</a:t>
            </a:r>
            <a:r>
              <a:rPr lang="ru-RU" dirty="0" smtClean="0">
                <a:latin typeface="Segoe UI Light" pitchFamily="34" charset="0"/>
                <a:cs typeface="Segoe UI Light" pitchFamily="34" charset="0"/>
              </a:rPr>
              <a:t> —</a:t>
            </a:r>
            <a:r>
              <a:rPr lang="ru-RU" dirty="0" smtClean="0">
                <a:latin typeface="Segoe UI Light" pitchFamily="34" charset="0"/>
                <a:cs typeface="Segoe UI Light" pitchFamily="34" charset="0"/>
              </a:rPr>
              <a:t> стремление </a:t>
            </a:r>
            <a:r>
              <a:rPr lang="ru-RU" dirty="0" smtClean="0">
                <a:latin typeface="Segoe UI Light" pitchFamily="34" charset="0"/>
                <a:cs typeface="Segoe UI Light" pitchFamily="34" charset="0"/>
              </a:rPr>
              <a:t>к решению проблем, которое предпринимает индивид, если требования имеют огромное значение для его хорошего самочувствия (как в ситуации, связанной с большой опасностью, так и в ситуации, направленной на большой успех), поскольку эти требования активируют адаптивные </a:t>
            </a:r>
            <a:r>
              <a:rPr lang="ru-RU" dirty="0" smtClean="0">
                <a:latin typeface="Segoe UI Light" pitchFamily="34" charset="0"/>
                <a:cs typeface="Segoe UI Light" pitchFamily="34" charset="0"/>
              </a:rPr>
              <a:t>возможности (</a:t>
            </a:r>
            <a:r>
              <a:rPr lang="ru-RU" dirty="0" smtClean="0">
                <a:latin typeface="Segoe UI Light" pitchFamily="34" charset="0"/>
                <a:cs typeface="Segoe UI Light" pitchFamily="34" charset="0"/>
              </a:rPr>
              <a:t>Р. </a:t>
            </a:r>
            <a:r>
              <a:rPr lang="ru-RU" dirty="0" err="1" smtClean="0">
                <a:latin typeface="Segoe UI Light" pitchFamily="34" charset="0"/>
                <a:cs typeface="Segoe UI Light" pitchFamily="34" charset="0"/>
              </a:rPr>
              <a:t>Лазарус</a:t>
            </a:r>
            <a:r>
              <a:rPr lang="ru-RU" dirty="0" smtClean="0">
                <a:latin typeface="Segoe UI Light" pitchFamily="34" charset="0"/>
                <a:cs typeface="Segoe UI Light" pitchFamily="34" charset="0"/>
              </a:rPr>
              <a:t>,</a:t>
            </a:r>
            <a:r>
              <a:rPr lang="ru-RU" dirty="0" smtClean="0">
                <a:latin typeface="Segoe UI Light" pitchFamily="34" charset="0"/>
                <a:cs typeface="Segoe UI Light" pitchFamily="34" charset="0"/>
              </a:rPr>
              <a:t> </a:t>
            </a:r>
            <a:r>
              <a:rPr lang="ru-RU" dirty="0" smtClean="0">
                <a:latin typeface="Segoe UI Light" pitchFamily="34" charset="0"/>
                <a:cs typeface="Segoe UI Light" pitchFamily="34" charset="0"/>
              </a:rPr>
              <a:t>1966).</a:t>
            </a:r>
            <a:endParaRPr lang="ru-RU" dirty="0">
              <a:latin typeface="Segoe UI Light" pitchFamily="34" charset="0"/>
              <a:cs typeface="Segoe UI Light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57166"/>
            <a:ext cx="10515600" cy="1120871"/>
          </a:xfrm>
        </p:spPr>
        <p:txBody>
          <a:bodyPr/>
          <a:lstStyle/>
          <a:p>
            <a:r>
              <a:rPr lang="ru-RU" dirty="0" smtClean="0">
                <a:latin typeface="Segoe UI Light" pitchFamily="34" charset="0"/>
                <a:cs typeface="Segoe UI Light" pitchFamily="34" charset="0"/>
              </a:rPr>
              <a:t>Результаты исследования</a:t>
            </a:r>
            <a:endParaRPr lang="ru-RU" dirty="0">
              <a:latin typeface="Segoe UI Light" pitchFamily="34" charset="0"/>
              <a:cs typeface="Segoe UI Light" pitchFamily="34" charset="0"/>
            </a:endParaRPr>
          </a:p>
        </p:txBody>
      </p:sp>
      <p:pic>
        <p:nvPicPr>
          <p:cNvPr id="102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666844" y="1571612"/>
            <a:ext cx="9002242" cy="43577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57166"/>
            <a:ext cx="10515600" cy="1120871"/>
          </a:xfrm>
        </p:spPr>
        <p:txBody>
          <a:bodyPr/>
          <a:lstStyle/>
          <a:p>
            <a:r>
              <a:rPr lang="ru-RU" dirty="0" smtClean="0">
                <a:latin typeface="Segoe UI Light" pitchFamily="34" charset="0"/>
                <a:cs typeface="Segoe UI Light" pitchFamily="34" charset="0"/>
              </a:rPr>
              <a:t>Результаты исследования</a:t>
            </a:r>
            <a:endParaRPr lang="ru-RU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166910" y="1714488"/>
            <a:ext cx="7767675" cy="46352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57166"/>
            <a:ext cx="10515600" cy="1120871"/>
          </a:xfrm>
        </p:spPr>
        <p:txBody>
          <a:bodyPr/>
          <a:lstStyle/>
          <a:p>
            <a:r>
              <a:rPr lang="ru-RU" dirty="0" smtClean="0">
                <a:latin typeface="Segoe UI Light" pitchFamily="34" charset="0"/>
                <a:cs typeface="Segoe UI Light" pitchFamily="34" charset="0"/>
              </a:rPr>
              <a:t>Результаты исследования</a:t>
            </a:r>
            <a:endParaRPr lang="ru-RU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024034" y="1571612"/>
            <a:ext cx="8161000" cy="45720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57166"/>
            <a:ext cx="10515600" cy="1120871"/>
          </a:xfrm>
        </p:spPr>
        <p:txBody>
          <a:bodyPr/>
          <a:lstStyle/>
          <a:p>
            <a:r>
              <a:rPr lang="ru-RU" dirty="0" smtClean="0">
                <a:latin typeface="Segoe UI Light" pitchFamily="34" charset="0"/>
                <a:cs typeface="Segoe UI Light" pitchFamily="34" charset="0"/>
              </a:rPr>
              <a:t>Результаты исследования</a:t>
            </a:r>
            <a:endParaRPr lang="ru-RU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738282" y="1643050"/>
            <a:ext cx="8643998" cy="44930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500042"/>
            <a:ext cx="10515600" cy="977995"/>
          </a:xfrm>
        </p:spPr>
        <p:txBody>
          <a:bodyPr>
            <a:normAutofit/>
          </a:bodyPr>
          <a:lstStyle/>
          <a:p>
            <a:r>
              <a:rPr lang="ru-RU" sz="3600" dirty="0" smtClean="0">
                <a:latin typeface="Segoe UI Light" pitchFamily="34" charset="0"/>
                <a:cs typeface="Segoe UI Light" pitchFamily="34" charset="0"/>
              </a:rPr>
              <a:t>Список использованной литературы и источников</a:t>
            </a:r>
            <a:endParaRPr lang="ru-RU" sz="3600" dirty="0">
              <a:latin typeface="Segoe UI Light" pitchFamily="34" charset="0"/>
              <a:cs typeface="Segoe UI Light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fontAlgn="t"/>
            <a:r>
              <a:rPr lang="ru-RU" dirty="0" smtClean="0">
                <a:latin typeface="Segoe UI Light" pitchFamily="34" charset="0"/>
                <a:cs typeface="Segoe UI Light" pitchFamily="34" charset="0"/>
              </a:rPr>
              <a:t>1. </a:t>
            </a:r>
            <a:r>
              <a:rPr lang="ru-RU" dirty="0" err="1" smtClean="0">
                <a:latin typeface="Segoe UI Light" pitchFamily="34" charset="0"/>
                <a:cs typeface="Segoe UI Light" pitchFamily="34" charset="0"/>
              </a:rPr>
              <a:t>Бараш</a:t>
            </a:r>
            <a:r>
              <a:rPr lang="ru-RU" dirty="0" smtClean="0">
                <a:latin typeface="Segoe UI Light" pitchFamily="34" charset="0"/>
                <a:cs typeface="Segoe UI Light" pitchFamily="34" charset="0"/>
              </a:rPr>
              <a:t>, Б.А. Психотерапия и </a:t>
            </a:r>
            <a:r>
              <a:rPr lang="ru-RU" dirty="0" err="1" smtClean="0">
                <a:latin typeface="Segoe UI Light" pitchFamily="34" charset="0"/>
                <a:cs typeface="Segoe UI Light" pitchFamily="34" charset="0"/>
              </a:rPr>
              <a:t>психопрофилактика</a:t>
            </a:r>
            <a:r>
              <a:rPr lang="ru-RU" dirty="0" smtClean="0">
                <a:latin typeface="Segoe UI Light" pitchFamily="34" charset="0"/>
                <a:cs typeface="Segoe UI Light" pitchFamily="34" charset="0"/>
              </a:rPr>
              <a:t> невротических расстройств у студентов музыкального вуза: </a:t>
            </a:r>
            <a:r>
              <a:rPr lang="ru-RU" dirty="0" err="1" smtClean="0">
                <a:latin typeface="Segoe UI Light" pitchFamily="34" charset="0"/>
                <a:cs typeface="Segoe UI Light" pitchFamily="34" charset="0"/>
              </a:rPr>
              <a:t>автореф</a:t>
            </a:r>
            <a:r>
              <a:rPr lang="ru-RU" dirty="0" smtClean="0">
                <a:latin typeface="Segoe UI Light" pitchFamily="34" charset="0"/>
                <a:cs typeface="Segoe UI Light" pitchFamily="34" charset="0"/>
              </a:rPr>
              <a:t>. </a:t>
            </a:r>
            <a:r>
              <a:rPr lang="ru-RU" dirty="0" err="1" smtClean="0">
                <a:latin typeface="Segoe UI Light" pitchFamily="34" charset="0"/>
                <a:cs typeface="Segoe UI Light" pitchFamily="34" charset="0"/>
              </a:rPr>
              <a:t>дис</a:t>
            </a:r>
            <a:r>
              <a:rPr lang="ru-RU" dirty="0" smtClean="0">
                <a:latin typeface="Segoe UI Light" pitchFamily="34" charset="0"/>
                <a:cs typeface="Segoe UI Light" pitchFamily="34" charset="0"/>
              </a:rPr>
              <a:t>. … канд. </a:t>
            </a:r>
            <a:r>
              <a:rPr lang="ru-RU" dirty="0" err="1" smtClean="0">
                <a:latin typeface="Segoe UI Light" pitchFamily="34" charset="0"/>
                <a:cs typeface="Segoe UI Light" pitchFamily="34" charset="0"/>
              </a:rPr>
              <a:t>мед.наук</a:t>
            </a:r>
            <a:r>
              <a:rPr lang="ru-RU" dirty="0" smtClean="0">
                <a:latin typeface="Segoe UI Light" pitchFamily="34" charset="0"/>
                <a:cs typeface="Segoe UI Light" pitchFamily="34" charset="0"/>
              </a:rPr>
              <a:t> / Б.А. </a:t>
            </a:r>
            <a:r>
              <a:rPr lang="ru-RU" dirty="0" err="1" smtClean="0">
                <a:latin typeface="Segoe UI Light" pitchFamily="34" charset="0"/>
                <a:cs typeface="Segoe UI Light" pitchFamily="34" charset="0"/>
              </a:rPr>
              <a:t>Бараш</a:t>
            </a:r>
            <a:r>
              <a:rPr lang="ru-RU" dirty="0" smtClean="0">
                <a:latin typeface="Segoe UI Light" pitchFamily="34" charset="0"/>
                <a:cs typeface="Segoe UI Light" pitchFamily="34" charset="0"/>
              </a:rPr>
              <a:t>. – Л.: ЛГУ, 1985. – 21с.</a:t>
            </a:r>
          </a:p>
          <a:p>
            <a:pPr fontAlgn="t"/>
            <a:r>
              <a:rPr lang="ru-RU" dirty="0" smtClean="0">
                <a:latin typeface="Segoe UI Light" pitchFamily="34" charset="0"/>
                <a:cs typeface="Segoe UI Light" pitchFamily="34" charset="0"/>
              </a:rPr>
              <a:t>2. Галин, А.Л. О работе медицинского психолога в вузе / А.Л. Галин // Психогигиена и </a:t>
            </a:r>
            <a:r>
              <a:rPr lang="ru-RU" dirty="0" err="1" smtClean="0">
                <a:latin typeface="Segoe UI Light" pitchFamily="34" charset="0"/>
                <a:cs typeface="Segoe UI Light" pitchFamily="34" charset="0"/>
              </a:rPr>
              <a:t>психопрофилактика</a:t>
            </a:r>
            <a:r>
              <a:rPr lang="ru-RU" dirty="0" smtClean="0">
                <a:latin typeface="Segoe UI Light" pitchFamily="34" charset="0"/>
                <a:cs typeface="Segoe UI Light" pitchFamily="34" charset="0"/>
              </a:rPr>
              <a:t>: </a:t>
            </a:r>
            <a:r>
              <a:rPr lang="ru-RU" dirty="0" err="1" smtClean="0">
                <a:latin typeface="Segoe UI Light" pitchFamily="34" charset="0"/>
                <a:cs typeface="Segoe UI Light" pitchFamily="34" charset="0"/>
              </a:rPr>
              <a:t>научн</a:t>
            </a:r>
            <a:r>
              <a:rPr lang="ru-RU" dirty="0" smtClean="0">
                <a:latin typeface="Segoe UI Light" pitchFamily="34" charset="0"/>
                <a:cs typeface="Segoe UI Light" pitchFamily="34" charset="0"/>
              </a:rPr>
              <a:t>. тр. / ЛГУ; под ред. В.К. </a:t>
            </a:r>
            <a:r>
              <a:rPr lang="ru-RU" dirty="0" err="1" smtClean="0">
                <a:latin typeface="Segoe UI Light" pitchFamily="34" charset="0"/>
                <a:cs typeface="Segoe UI Light" pitchFamily="34" charset="0"/>
              </a:rPr>
              <a:t>Мягер</a:t>
            </a:r>
            <a:r>
              <a:rPr lang="ru-RU" dirty="0" smtClean="0">
                <a:latin typeface="Segoe UI Light" pitchFamily="34" charset="0"/>
                <a:cs typeface="Segoe UI Light" pitchFamily="34" charset="0"/>
              </a:rPr>
              <a:t>, В.П. Козлова. – Л.: ЛГУ, 1983. – С. 46–48.</a:t>
            </a:r>
          </a:p>
          <a:p>
            <a:pPr fontAlgn="t"/>
            <a:r>
              <a:rPr lang="ru-RU" dirty="0" smtClean="0">
                <a:latin typeface="Segoe UI Light" pitchFamily="34" charset="0"/>
                <a:cs typeface="Segoe UI Light" pitchFamily="34" charset="0"/>
              </a:rPr>
              <a:t>3. Кон, И.С. Психология ранней юности / И.С. Кон. – М.: Просвещение, 1989. – 252 с.</a:t>
            </a:r>
          </a:p>
          <a:p>
            <a:pPr fontAlgn="t"/>
            <a:r>
              <a:rPr lang="ru-RU" dirty="0" smtClean="0">
                <a:latin typeface="Segoe UI Light" pitchFamily="34" charset="0"/>
                <a:cs typeface="Segoe UI Light" pitchFamily="34" charset="0"/>
              </a:rPr>
              <a:t>4. </a:t>
            </a:r>
            <a:r>
              <a:rPr lang="ru-RU" dirty="0" err="1" smtClean="0">
                <a:latin typeface="Segoe UI Light" pitchFamily="34" charset="0"/>
                <a:cs typeface="Segoe UI Light" pitchFamily="34" charset="0"/>
              </a:rPr>
              <a:t>Кутрона</a:t>
            </a:r>
            <a:r>
              <a:rPr lang="ru-RU" dirty="0" smtClean="0">
                <a:latin typeface="Segoe UI Light" pitchFamily="34" charset="0"/>
                <a:cs typeface="Segoe UI Light" pitchFamily="34" charset="0"/>
              </a:rPr>
              <a:t>, К.И. Поступление в колледж: одиночество и процесс социальной адаптации / К.И. </a:t>
            </a:r>
            <a:r>
              <a:rPr lang="ru-RU" dirty="0" err="1" smtClean="0">
                <a:latin typeface="Segoe UI Light" pitchFamily="34" charset="0"/>
                <a:cs typeface="Segoe UI Light" pitchFamily="34" charset="0"/>
              </a:rPr>
              <a:t>Кутрона</a:t>
            </a:r>
            <a:r>
              <a:rPr lang="ru-RU" dirty="0" smtClean="0">
                <a:latin typeface="Segoe UI Light" pitchFamily="34" charset="0"/>
                <a:cs typeface="Segoe UI Light" pitchFamily="34" charset="0"/>
              </a:rPr>
              <a:t>. – М.: Прогресс, 1989. – С. 384– 411</a:t>
            </a:r>
            <a:r>
              <a:rPr lang="ru-RU" dirty="0" smtClean="0">
                <a:latin typeface="Segoe UI Light" pitchFamily="34" charset="0"/>
                <a:cs typeface="Segoe UI Light" pitchFamily="34" charset="0"/>
              </a:rPr>
              <a:t>.</a:t>
            </a:r>
            <a:endParaRPr lang="ru-RU" dirty="0" smtClean="0">
              <a:latin typeface="Segoe UI Light" pitchFamily="34" charset="0"/>
              <a:cs typeface="Segoe UI Light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РГППУ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РГППУ">
      <a:majorFont>
        <a:latin typeface="Open Sans"/>
        <a:ea typeface=""/>
        <a:cs typeface=""/>
      </a:majorFont>
      <a:minorFont>
        <a:latin typeface="Open Sans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РГППУ" id="{E8F35F08-2B71-4EF0-96F6-E2AD4951849B}" vid="{3FB5369D-196E-40C5-AB34-524D9D150AD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РГППУ</Template>
  <TotalTime>53</TotalTime>
  <Words>192</Words>
  <Application>Microsoft Office PowerPoint</Application>
  <PresentationFormat>Произвольный</PresentationFormat>
  <Paragraphs>14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РГППУ</vt:lpstr>
      <vt:lpstr>Особенности проявлений буллинга у студентов</vt:lpstr>
      <vt:lpstr>Основные понятия</vt:lpstr>
      <vt:lpstr>Результаты исследования</vt:lpstr>
      <vt:lpstr>Результаты исследования</vt:lpstr>
      <vt:lpstr>Результаты исследования</vt:lpstr>
      <vt:lpstr>Результаты исследования</vt:lpstr>
      <vt:lpstr>Список использованной литературы и источников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Особенности проявлений буллинга у студентов</dc:title>
  <dc:creator>Ольга</dc:creator>
  <cp:lastModifiedBy>Ольга</cp:lastModifiedBy>
  <cp:revision>6</cp:revision>
  <dcterms:created xsi:type="dcterms:W3CDTF">2022-03-28T18:29:37Z</dcterms:created>
  <dcterms:modified xsi:type="dcterms:W3CDTF">2022-03-28T19:23:04Z</dcterms:modified>
</cp:coreProperties>
</file>