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</p:sldMasterIdLst>
  <p:handoutMasterIdLst>
    <p:handoutMasterId r:id="rId10"/>
  </p:handoutMasterIdLst>
  <p:sldIdLst>
    <p:sldId id="256" r:id="rId4"/>
    <p:sldId id="266" r:id="rId5"/>
    <p:sldId id="263" r:id="rId6"/>
    <p:sldId id="264" r:id="rId7"/>
    <p:sldId id="262" r:id="rId8"/>
    <p:sldId id="265" r:id="rId9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572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38B1D-ABE8-434F-A949-5332B1EE0F32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AAA66-E909-42C5-B2E0-2862A6320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373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EECE1"/>
                </a:solidFill>
              </a:rPr>
              <a:pPr/>
              <a:t>29.03.2022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>
              <a:solidFill>
                <a:srgbClr val="EEECE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EECE1"/>
                </a:solidFill>
              </a:rPr>
              <a:pPr/>
              <a:t>29.03.2022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EECE1"/>
                </a:solidFill>
              </a:rPr>
              <a:pPr/>
              <a:t>29.03.2022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451321-DE5E-4C10-A580-C9E15B74D435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29.03.2022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DAD28-C592-4138-A2D9-BE02098F25E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319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451321-DE5E-4C10-A580-C9E15B74D435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29.03.2022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DAD28-C592-4138-A2D9-BE02098F25E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073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451321-DE5E-4C10-A580-C9E15B74D435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29.03.2022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DAD28-C592-4138-A2D9-BE02098F25E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632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451321-DE5E-4C10-A580-C9E15B74D435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29.03.2022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DAD28-C592-4138-A2D9-BE02098F25E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9797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451321-DE5E-4C10-A580-C9E15B74D435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29.03.2022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DAD28-C592-4138-A2D9-BE02098F25E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5129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451321-DE5E-4C10-A580-C9E15B74D435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29.03.2022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DAD28-C592-4138-A2D9-BE02098F25E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797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451321-DE5E-4C10-A580-C9E15B74D435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29.03.2022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DAD28-C592-4138-A2D9-BE02098F25E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0672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451321-DE5E-4C10-A580-C9E15B74D435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29.03.2022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DAD28-C592-4138-A2D9-BE02098F25E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85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EEECE1"/>
                </a:solidFill>
              </a:rPr>
              <a:pPr/>
              <a:t>29.03.2022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EEECE1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451321-DE5E-4C10-A580-C9E15B74D435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29.03.2022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DAD28-C592-4138-A2D9-BE02098F25E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850676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451321-DE5E-4C10-A580-C9E15B74D435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29.03.2022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DAD28-C592-4138-A2D9-BE02098F25E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3362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451321-DE5E-4C10-A580-C9E15B74D435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29.03.2022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DAD28-C592-4138-A2D9-BE02098F25E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3008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451321-DE5E-4C10-A580-C9E15B74D435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29.03.2022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DAD28-C592-4138-A2D9-BE02098F25E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1305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451321-DE5E-4C10-A580-C9E15B74D435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29.03.2022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DAD28-C592-4138-A2D9-BE02098F25E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0803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451321-DE5E-4C10-A580-C9E15B74D435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29.03.2022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DAD28-C592-4138-A2D9-BE02098F25E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3350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451321-DE5E-4C10-A580-C9E15B74D435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29.03.2022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DAD28-C592-4138-A2D9-BE02098F25E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744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451321-DE5E-4C10-A580-C9E15B74D435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29.03.2022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DAD28-C592-4138-A2D9-BE02098F25E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6797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451321-DE5E-4C10-A580-C9E15B74D435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29.03.2022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DAD28-C592-4138-A2D9-BE02098F25E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9191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451321-DE5E-4C10-A580-C9E15B74D435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29.03.2022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DAD28-C592-4138-A2D9-BE02098F25E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840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EECE1"/>
                </a:solidFill>
              </a:rPr>
              <a:pPr/>
              <a:t>29.03.2022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>
              <a:solidFill>
                <a:srgbClr val="EEECE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451321-DE5E-4C10-A580-C9E15B74D435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29.03.2022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DAD28-C592-4138-A2D9-BE02098F25E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6730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451321-DE5E-4C10-A580-C9E15B74D435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29.03.2022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DAD28-C592-4138-A2D9-BE02098F25E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614963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451321-DE5E-4C10-A580-C9E15B74D435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29.03.2022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DAD28-C592-4138-A2D9-BE02098F25E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2391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451321-DE5E-4C10-A580-C9E15B74D435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29.03.2022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DAD28-C592-4138-A2D9-BE02098F25E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814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EECE1"/>
                </a:solidFill>
              </a:rPr>
              <a:pPr/>
              <a:t>29.03.2022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EECE1"/>
                </a:solidFill>
              </a:rPr>
              <a:pPr/>
              <a:t>29.03.2022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EEECE1"/>
                </a:solidFill>
              </a:rPr>
              <a:pPr/>
              <a:t>29.03.2022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EEECE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EECE1"/>
                </a:solidFill>
              </a:rPr>
              <a:pPr/>
              <a:t>29.03.2022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EEECE1"/>
                </a:solidFill>
              </a:rPr>
              <a:pPr/>
              <a:t>29.03.2022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EEECE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EEECE1"/>
                </a:solidFill>
              </a:rPr>
              <a:pPr/>
              <a:t>29.03.2022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EEECE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1451321-DE5E-4C10-A580-C9E15B74D435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29.03.2022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6BDAD28-C592-4138-A2D9-BE02098F25E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036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1451321-DE5E-4C10-A580-C9E15B74D435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29.03.2022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6BDAD28-C592-4138-A2D9-BE02098F25E6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727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764704"/>
            <a:ext cx="7196336" cy="26642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3"/>
                </a:solidFill>
              </a:rPr>
              <a:t>Проблема школьной травли: </a:t>
            </a:r>
            <a:r>
              <a:rPr lang="ru-RU" dirty="0" smtClean="0">
                <a:solidFill>
                  <a:schemeClr val="accent3"/>
                </a:solidFill>
              </a:rPr>
              <a:t/>
            </a:r>
            <a:br>
              <a:rPr lang="ru-RU" dirty="0" smtClean="0">
                <a:solidFill>
                  <a:schemeClr val="accent3"/>
                </a:solidFill>
              </a:rPr>
            </a:br>
            <a:r>
              <a:rPr lang="ru-RU" dirty="0" smtClean="0">
                <a:solidFill>
                  <a:schemeClr val="accent3"/>
                </a:solidFill>
              </a:rPr>
              <a:t>опыт </a:t>
            </a:r>
            <a:r>
              <a:rPr lang="ru-RU" dirty="0">
                <a:solidFill>
                  <a:schemeClr val="accent3"/>
                </a:solidFill>
              </a:rPr>
              <a:t>и перспективы работы «Муниципального ресурсного центра по повышению качества профилактики деструктивных форм поведения школьников».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149080"/>
            <a:ext cx="6548264" cy="2300848"/>
          </a:xfrm>
        </p:spPr>
        <p:txBody>
          <a:bodyPr>
            <a:normAutofit/>
          </a:bodyPr>
          <a:lstStyle/>
          <a:p>
            <a:pPr algn="r"/>
            <a:r>
              <a:rPr lang="ru-RU" dirty="0"/>
              <a:t>Юрлова Наталья </a:t>
            </a:r>
            <a:r>
              <a:rPr lang="ru-RU" dirty="0" smtClean="0"/>
              <a:t>Валерьевна</a:t>
            </a:r>
          </a:p>
          <a:p>
            <a:pPr algn="r"/>
            <a:r>
              <a:rPr lang="ru-RU" dirty="0" smtClean="0"/>
              <a:t> </a:t>
            </a:r>
            <a:r>
              <a:rPr lang="ru-RU" dirty="0"/>
              <a:t>руководитель </a:t>
            </a:r>
            <a:r>
              <a:rPr lang="ru-RU" dirty="0" smtClean="0"/>
              <a:t>РЦ,</a:t>
            </a:r>
            <a:endParaRPr lang="ru-RU" dirty="0"/>
          </a:p>
          <a:p>
            <a:pPr algn="r"/>
            <a:r>
              <a:rPr lang="ru-RU" dirty="0" smtClean="0"/>
              <a:t>ГМО педагогов-психологов</a:t>
            </a:r>
          </a:p>
          <a:p>
            <a:pPr algn="r"/>
            <a:r>
              <a:rPr lang="ru-RU" dirty="0"/>
              <a:t> </a:t>
            </a:r>
            <a:r>
              <a:rPr lang="ru-RU" dirty="0" smtClean="0"/>
              <a:t>педагог </a:t>
            </a:r>
            <a:r>
              <a:rPr lang="ru-RU" dirty="0"/>
              <a:t>–психолог </a:t>
            </a:r>
            <a:r>
              <a:rPr lang="ru-RU" dirty="0" smtClean="0"/>
              <a:t>МСПП МБОУ СОШ «ЦО №1»</a:t>
            </a:r>
          </a:p>
          <a:p>
            <a:pPr algn="r"/>
            <a:r>
              <a:rPr lang="ru-RU" dirty="0" smtClean="0"/>
              <a:t>30.03.22.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9571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91680" y="-315416"/>
            <a:ext cx="6984776" cy="2053590"/>
          </a:xfrm>
        </p:spPr>
        <p:txBody>
          <a:bodyPr>
            <a:normAutofit/>
          </a:bodyPr>
          <a:lstStyle/>
          <a:p>
            <a:r>
              <a:rPr lang="ru-RU" dirty="0" smtClean="0"/>
              <a:t>10 мероприятий РЦ в 2020-2022 были связаны с проблемой буллинга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52" t="5939" r="9327"/>
          <a:stretch/>
        </p:blipFill>
        <p:spPr bwMode="auto">
          <a:xfrm>
            <a:off x="1695370" y="1844825"/>
            <a:ext cx="3111893" cy="23963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962" y="1844824"/>
            <a:ext cx="3878014" cy="24247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19074" r="20747" b="20428"/>
          <a:stretch/>
        </p:blipFill>
        <p:spPr bwMode="auto">
          <a:xfrm>
            <a:off x="2914760" y="4437112"/>
            <a:ext cx="4190256" cy="2287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6140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175519"/>
              </p:ext>
            </p:extLst>
          </p:nvPr>
        </p:nvGraphicFramePr>
        <p:xfrm>
          <a:off x="251519" y="530223"/>
          <a:ext cx="8568952" cy="56784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356"/>
                <a:gridCol w="4194120"/>
                <a:gridCol w="1188133"/>
                <a:gridCol w="3096343"/>
              </a:tblGrid>
              <a:tr h="1307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№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Тема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Дата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Докладчики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</a:tr>
              <a:tr h="5227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1.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Вебинар</a:t>
                      </a:r>
                      <a:r>
                        <a:rPr lang="ru-RU" sz="1800" dirty="0">
                          <a:effectLst/>
                        </a:rPr>
                        <a:t> «Навыки безопасного поведения подростков в социальной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среде»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09.02.22.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Юрлова Н.В., Винокуров Д.А., директор АНО </a:t>
                      </a:r>
                      <a:r>
                        <a:rPr lang="ru-RU" sz="1800" dirty="0" err="1">
                          <a:effectLst/>
                        </a:rPr>
                        <a:t>ЦСТиК</a:t>
                      </a:r>
                      <a:r>
                        <a:rPr lang="ru-RU" sz="1800" dirty="0">
                          <a:effectLst/>
                        </a:rPr>
                        <a:t>»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</a:tr>
              <a:tr h="5227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2.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Вебинар</a:t>
                      </a:r>
                      <a:r>
                        <a:rPr lang="ru-RU" sz="1800" dirty="0">
                          <a:effectLst/>
                        </a:rPr>
                        <a:t> «Создание условий для организации безопасной образовательной среды в ДОО»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26.01.22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ВКС, Юрлова Н.В. Скоробогатова Ю.В.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</a:tr>
              <a:tr h="3409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3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Семинар «Влияние  педагогов на «сетевую» жизнь   подростков»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08.12.21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Юрлова Н.В. </a:t>
                      </a:r>
                      <a:r>
                        <a:rPr lang="ru-RU" sz="1800" dirty="0" smtClean="0">
                          <a:effectLst/>
                        </a:rPr>
                        <a:t>Маслакова Н.А.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</a:tr>
              <a:tr h="3409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4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Роль педагога-психолога в организации безопасной образовательной среды</a:t>
                      </a:r>
                      <a:endParaRPr lang="ru-RU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13.10.21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Юрлова Н.В., Винокуров Д.А., директор АНО </a:t>
                      </a:r>
                      <a:r>
                        <a:rPr lang="ru-RU" sz="1800" dirty="0" err="1" smtClean="0">
                          <a:effectLst/>
                        </a:rPr>
                        <a:t>ЦСТиК</a:t>
                      </a:r>
                      <a:r>
                        <a:rPr lang="ru-RU" sz="1800" dirty="0" smtClean="0">
                          <a:effectLst/>
                        </a:rPr>
                        <a:t>»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</a:tr>
              <a:tr h="5227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5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«Профилактика агрессивного поведения в образовательной среде»</a:t>
                      </a:r>
                      <a:endParaRPr lang="ru-RU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22.09.21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Юрлова Н.В., Скоробогатова Ю.В., </a:t>
                      </a:r>
                      <a:r>
                        <a:rPr lang="ru-RU" sz="1800" dirty="0" err="1">
                          <a:effectLst/>
                        </a:rPr>
                        <a:t>Чувилова</a:t>
                      </a:r>
                      <a:r>
                        <a:rPr lang="ru-RU" sz="1800" dirty="0">
                          <a:effectLst/>
                        </a:rPr>
                        <a:t> Е.Г., педагог-психолог МАДОУ «Академия детства»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250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7338694"/>
              </p:ext>
            </p:extLst>
          </p:nvPr>
        </p:nvGraphicFramePr>
        <p:xfrm>
          <a:off x="0" y="3"/>
          <a:ext cx="9143999" cy="72022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6420"/>
                <a:gridCol w="4475580"/>
                <a:gridCol w="1257172"/>
                <a:gridCol w="3314827"/>
              </a:tblGrid>
              <a:tr h="3659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№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Тема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Дата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Докладчики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</a:tr>
              <a:tr h="12392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1.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Вебинар</a:t>
                      </a:r>
                      <a:r>
                        <a:rPr lang="ru-RU" sz="1600" dirty="0">
                          <a:effectLst/>
                        </a:rPr>
                        <a:t> «Использование ресурсов Школьных служб примирения в профилактике и коррекции деструктивных форм поведения»  (совместно с МАОУ гимназия №86)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14.04.21.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Юрлова Н.В., </a:t>
                      </a:r>
                      <a:r>
                        <a:rPr lang="ru-RU" sz="1600" dirty="0" err="1">
                          <a:effectLst/>
                        </a:rPr>
                        <a:t>Пиценко</a:t>
                      </a:r>
                      <a:r>
                        <a:rPr lang="ru-RU" sz="1600" dirty="0">
                          <a:effectLst/>
                        </a:rPr>
                        <a:t> Н.В. педагог-психолог гимназия №86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</a:tr>
              <a:tr h="17009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2.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«</a:t>
                      </a:r>
                      <a:r>
                        <a:rPr lang="ru-RU" sz="1600" dirty="0" err="1">
                          <a:effectLst/>
                        </a:rPr>
                        <a:t>Вебинар</a:t>
                      </a:r>
                      <a:r>
                        <a:rPr lang="ru-RU" sz="1600" dirty="0">
                          <a:effectLst/>
                        </a:rPr>
                        <a:t> «Создание условий для организации безопасной образовательной среды в школе. </a:t>
                      </a:r>
                      <a:r>
                        <a:rPr lang="ru-RU" sz="1600" dirty="0" err="1">
                          <a:effectLst/>
                        </a:rPr>
                        <a:t>Травмопедагогика</a:t>
                      </a:r>
                      <a:r>
                        <a:rPr lang="ru-RU" sz="1600" dirty="0">
                          <a:effectLst/>
                        </a:rPr>
                        <a:t>» (совместно с АНО «Центр семейной терапии и консультирования»).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17.03.21</a:t>
                      </a:r>
                      <a:r>
                        <a:rPr lang="ru-RU" sz="1600" dirty="0" smtClean="0">
                          <a:effectLst/>
                        </a:rPr>
                        <a:t>.</a:t>
                      </a:r>
                      <a:endParaRPr lang="ru-RU" sz="1600" dirty="0">
                        <a:effectLst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Юрлова Н.В., Винокуров Д.А</a:t>
                      </a:r>
                      <a:r>
                        <a:rPr lang="ru-RU" sz="1600" dirty="0" smtClean="0">
                          <a:effectLst/>
                        </a:rPr>
                        <a:t>., директор АНО </a:t>
                      </a:r>
                      <a:r>
                        <a:rPr lang="ru-RU" sz="1600" dirty="0" err="1" smtClean="0">
                          <a:effectLst/>
                        </a:rPr>
                        <a:t>ЦСТиК</a:t>
                      </a:r>
                      <a:r>
                        <a:rPr lang="ru-RU" sz="1600" dirty="0" smtClean="0">
                          <a:effectLst/>
                        </a:rPr>
                        <a:t>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</a:tr>
              <a:tr h="12392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3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Вебинар «Проблемы буллинга в современной образовательной организации» (совместно с АНО «Центр семейной терапии и консультирования»).</a:t>
                      </a:r>
                      <a:endParaRPr lang="ru-RU" sz="1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03.02.21</a:t>
                      </a:r>
                      <a:r>
                        <a:rPr lang="ru-RU" sz="1600" dirty="0" smtClean="0">
                          <a:effectLst/>
                        </a:rPr>
                        <a:t>.</a:t>
                      </a:r>
                      <a:endParaRPr lang="ru-RU" sz="1600" dirty="0">
                        <a:effectLst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Юрлова Н.В., Скоробогатова Ю.В. Винокуров Д.А., директор АНО </a:t>
                      </a:r>
                      <a:r>
                        <a:rPr lang="ru-RU" sz="1600" dirty="0" err="1">
                          <a:effectLst/>
                        </a:rPr>
                        <a:t>ЦСТиК</a:t>
                      </a:r>
                      <a:r>
                        <a:rPr lang="ru-RU" sz="1600" dirty="0">
                          <a:effectLst/>
                        </a:rPr>
                        <a:t>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</a:tr>
              <a:tr h="14174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4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Вебинар «Деструктивное  поведение школьников: современные подходы в организации профилактической работы». 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11.11.20.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Юрлова Н.В., Винокуров Д.А., директор АНО </a:t>
                      </a:r>
                      <a:r>
                        <a:rPr lang="ru-RU" sz="1600" dirty="0" err="1">
                          <a:effectLst/>
                        </a:rPr>
                        <a:t>ЦСТиК</a:t>
                      </a:r>
                      <a:r>
                        <a:rPr lang="ru-RU" sz="1600" dirty="0">
                          <a:effectLst/>
                        </a:rPr>
                        <a:t>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</a:tr>
              <a:tr h="12392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5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Вебинар</a:t>
                      </a:r>
                      <a:r>
                        <a:rPr lang="ru-RU" sz="1600" dirty="0">
                          <a:effectLst/>
                        </a:rPr>
                        <a:t> «Создание эффективной команды в ОО для организации работы по профилактике деструктивного поведения школьников в МАОУ СОШ №9».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23.09.20.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Григорьева И.Н</a:t>
                      </a:r>
                      <a:r>
                        <a:rPr lang="ru-RU" sz="1600" dirty="0" smtClean="0">
                          <a:effectLst/>
                        </a:rPr>
                        <a:t>., педагог-психолог</a:t>
                      </a:r>
                      <a:r>
                        <a:rPr lang="ru-RU" sz="1600" dirty="0">
                          <a:effectLst/>
                        </a:rPr>
                        <a:t>; Кириллова Л.В. </a:t>
                      </a:r>
                      <a:r>
                        <a:rPr lang="ru-RU" sz="1600" dirty="0" err="1" smtClean="0">
                          <a:effectLst/>
                        </a:rPr>
                        <a:t>зам.дир</a:t>
                      </a:r>
                      <a:r>
                        <a:rPr lang="ru-RU" sz="1600" dirty="0" smtClean="0">
                          <a:effectLst/>
                        </a:rPr>
                        <a:t>. </a:t>
                      </a:r>
                      <a:r>
                        <a:rPr lang="ru-RU" sz="1600" dirty="0">
                          <a:effectLst/>
                        </a:rPr>
                        <a:t>по ВР МАОУ СОШ №9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8" marR="3247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6577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172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Разомкнуть круг буллинга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может только взрослый!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картина буллинг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428604"/>
            <a:ext cx="6786609" cy="4469617"/>
          </a:xfrm>
        </p:spPr>
      </p:pic>
    </p:spTree>
    <p:extLst>
      <p:ext uri="{BB962C8B-B14F-4D97-AF65-F5344CB8AC3E}">
        <p14:creationId xmlns:p14="http://schemas.microsoft.com/office/powerpoint/2010/main" val="163029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3100" dirty="0" smtClean="0"/>
              <a:t>Школьная среда способствующая возникновению травли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8892480" cy="5112568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Школы с высоким уровнем конфликтов между учителями и детьми;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Школы с авторитарным стилем общения между учителями и детьми, жёсткой властной иерархией отношений как между персоналом, так и по отношению к ученикам;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Отсутствие чётких правил по отношению к травле и последовательной реакции на любой инцидент </a:t>
            </a:r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</a:rPr>
              <a:t>буллинга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со стороны учителя;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Непонимание сотрудниками школы проблемы </a:t>
            </a:r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</a:rPr>
              <a:t>буллинга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, неумение выявлять травлю, игнорирование;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Косвенная поддержка детям - «агрессорам» со стороны персонала школы (обвинения жертвы, «сами разберутся»);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Отсутствие достаточного контроля персонала во время перемен и плохо организованное пространство вне классов;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Учитель не проявляет тепла и поддержки по отношению к детям, у детей нет контакта с персоналом, учителем.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902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460</Words>
  <Application>Microsoft Office PowerPoint</Application>
  <PresentationFormat>Экран (4:3)</PresentationFormat>
  <Paragraphs>65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Эркер</vt:lpstr>
      <vt:lpstr>Аспект</vt:lpstr>
      <vt:lpstr>1_Аспект</vt:lpstr>
      <vt:lpstr>Проблема школьной травли:  опыт и перспективы работы «Муниципального ресурсного центра по повышению качества профилактики деструктивных форм поведения школьников».</vt:lpstr>
      <vt:lpstr>10 мероприятий РЦ в 2020-2022 были связаны с проблемой буллинга</vt:lpstr>
      <vt:lpstr>Презентация PowerPoint</vt:lpstr>
      <vt:lpstr>Презентация PowerPoint</vt:lpstr>
      <vt:lpstr>Разомкнуть круг буллинга может только взрослый!</vt:lpstr>
      <vt:lpstr>Школьная среда способствующая возникновению травли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Навыки безопасного поведения подростков в социальной среде.  Роль педагога-психолога в организации безопасной образовательной среды</dc:title>
  <dc:creator>Юрлова Наталья Валерьевна</dc:creator>
  <cp:lastModifiedBy>Юрлова Наталья Валерьевна</cp:lastModifiedBy>
  <cp:revision>19</cp:revision>
  <cp:lastPrinted>2022-02-08T05:55:24Z</cp:lastPrinted>
  <dcterms:created xsi:type="dcterms:W3CDTF">2022-02-04T07:51:14Z</dcterms:created>
  <dcterms:modified xsi:type="dcterms:W3CDTF">2022-03-29T06:28:51Z</dcterms:modified>
</cp:coreProperties>
</file>